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41"/>
  </p:notesMasterIdLst>
  <p:sldIdLst>
    <p:sldId id="487" r:id="rId2"/>
    <p:sldId id="488" r:id="rId3"/>
    <p:sldId id="332" r:id="rId4"/>
    <p:sldId id="331" r:id="rId5"/>
    <p:sldId id="260" r:id="rId6"/>
    <p:sldId id="265" r:id="rId7"/>
    <p:sldId id="378" r:id="rId8"/>
    <p:sldId id="266" r:id="rId9"/>
    <p:sldId id="396" r:id="rId10"/>
    <p:sldId id="484" r:id="rId11"/>
    <p:sldId id="269" r:id="rId12"/>
    <p:sldId id="333" r:id="rId13"/>
    <p:sldId id="334" r:id="rId14"/>
    <p:sldId id="379" r:id="rId15"/>
    <p:sldId id="335" r:id="rId16"/>
    <p:sldId id="371" r:id="rId17"/>
    <p:sldId id="336" r:id="rId18"/>
    <p:sldId id="271" r:id="rId19"/>
    <p:sldId id="272" r:id="rId20"/>
    <p:sldId id="273" r:id="rId21"/>
    <p:sldId id="274" r:id="rId22"/>
    <p:sldId id="372" r:id="rId23"/>
    <p:sldId id="398" r:id="rId24"/>
    <p:sldId id="275" r:id="rId25"/>
    <p:sldId id="374" r:id="rId26"/>
    <p:sldId id="337" r:id="rId27"/>
    <p:sldId id="338" r:id="rId28"/>
    <p:sldId id="339" r:id="rId29"/>
    <p:sldId id="359" r:id="rId30"/>
    <p:sldId id="363" r:id="rId31"/>
    <p:sldId id="360" r:id="rId32"/>
    <p:sldId id="382" r:id="rId33"/>
    <p:sldId id="361" r:id="rId34"/>
    <p:sldId id="362" r:id="rId35"/>
    <p:sldId id="397" r:id="rId36"/>
    <p:sldId id="502" r:id="rId37"/>
    <p:sldId id="498" r:id="rId38"/>
    <p:sldId id="503" r:id="rId39"/>
    <p:sldId id="52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909" autoAdjust="0"/>
  </p:normalViewPr>
  <p:slideViewPr>
    <p:cSldViewPr>
      <p:cViewPr varScale="1">
        <p:scale>
          <a:sx n="65" d="100"/>
          <a:sy n="65" d="100"/>
        </p:scale>
        <p:origin x="1476" y="60"/>
      </p:cViewPr>
      <p:guideLst>
        <p:guide orient="horz" pos="2160"/>
        <p:guide pos="2880"/>
      </p:guideLst>
    </p:cSldViewPr>
  </p:slideViewPr>
  <p:notesTextViewPr>
    <p:cViewPr>
      <p:scale>
        <a:sx n="1" d="1"/>
        <a:sy n="1" d="1"/>
      </p:scale>
      <p:origin x="0" y="0"/>
    </p:cViewPr>
  </p:notesTextViewPr>
  <p:sorterViewPr>
    <p:cViewPr>
      <p:scale>
        <a:sx n="60" d="100"/>
        <a:sy n="60" d="100"/>
      </p:scale>
      <p:origin x="0" y="-11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2BC05-2C49-4283-B2F0-EB16F8B49533}"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en-US"/>
        </a:p>
      </dgm:t>
    </dgm:pt>
    <dgm:pt modelId="{D887A008-F40D-4DD4-A6FC-A7A02D836E0B}">
      <dgm:prSet phldrT="[Text]"/>
      <dgm:spPr/>
      <dgm:t>
        <a:bodyPr/>
        <a:lstStyle/>
        <a:p>
          <a:r>
            <a:rPr lang="en-US" b="1" i="1" dirty="0">
              <a:latin typeface="Times New Roman" panose="02020603050405020304" pitchFamily="18" charset="0"/>
              <a:cs typeface="Times New Roman" panose="02020603050405020304" pitchFamily="18" charset="0"/>
            </a:rPr>
            <a:t>Todd</a:t>
          </a:r>
          <a:endParaRPr lang="en-US" dirty="0"/>
        </a:p>
      </dgm:t>
    </dgm:pt>
    <dgm:pt modelId="{497D6563-E71A-4B09-A3E6-315EAE9D1D86}" type="parTrans" cxnId="{FCC0FA10-0E43-45DA-A38C-FD49C714AA2D}">
      <dgm:prSet/>
      <dgm:spPr/>
      <dgm:t>
        <a:bodyPr/>
        <a:lstStyle/>
        <a:p>
          <a:endParaRPr lang="en-US"/>
        </a:p>
      </dgm:t>
    </dgm:pt>
    <dgm:pt modelId="{A381B97E-5E60-4AE9-9C3F-DD64343B1971}" type="sibTrans" cxnId="{FCC0FA10-0E43-45DA-A38C-FD49C714AA2D}">
      <dgm:prSet/>
      <dgm:spPr/>
      <dgm:t>
        <a:bodyPr/>
        <a:lstStyle/>
        <a:p>
          <a:endParaRPr lang="en-US"/>
        </a:p>
      </dgm:t>
    </dgm:pt>
    <dgm:pt modelId="{E848408E-BFEE-468B-B44C-3DEBEBA7DFE9}">
      <dgm:prSet phldrT="[Text]"/>
      <dgm:spPr/>
      <dgm:t>
        <a:bodyPr/>
        <a:lstStyle/>
        <a:p>
          <a:r>
            <a:rPr lang="en-US" dirty="0">
              <a:latin typeface="Times New Roman" panose="02020603050405020304" pitchFamily="18" charset="0"/>
              <a:cs typeface="Times New Roman" panose="02020603050405020304" pitchFamily="18" charset="0"/>
            </a:rPr>
            <a:t>An increase in size </a:t>
          </a:r>
          <a:endParaRPr lang="en-US" dirty="0"/>
        </a:p>
      </dgm:t>
    </dgm:pt>
    <dgm:pt modelId="{7051F17D-9B7A-4D91-A912-A40D4F4E4F98}" type="parTrans" cxnId="{7FEFBA59-6165-4FD1-9435-6C6315C2536B}">
      <dgm:prSet/>
      <dgm:spPr/>
      <dgm:t>
        <a:bodyPr/>
        <a:lstStyle/>
        <a:p>
          <a:endParaRPr lang="en-US"/>
        </a:p>
      </dgm:t>
    </dgm:pt>
    <dgm:pt modelId="{1DA49CE7-FAD4-4689-8B05-B1E1589E1512}" type="sibTrans" cxnId="{7FEFBA59-6165-4FD1-9435-6C6315C2536B}">
      <dgm:prSet/>
      <dgm:spPr/>
      <dgm:t>
        <a:bodyPr/>
        <a:lstStyle/>
        <a:p>
          <a:endParaRPr lang="en-US"/>
        </a:p>
      </dgm:t>
    </dgm:pt>
    <dgm:pt modelId="{2F6EBD8A-E981-4036-A910-969CDB84DE55}">
      <dgm:prSet phldrT="[Text]"/>
      <dgm:spPr/>
      <dgm:t>
        <a:bodyPr/>
        <a:lstStyle/>
        <a:p>
          <a:r>
            <a:rPr lang="en-US" b="1" i="1" dirty="0" err="1">
              <a:latin typeface="Times New Roman" panose="02020603050405020304" pitchFamily="18" charset="0"/>
              <a:cs typeface="Times New Roman" panose="02020603050405020304" pitchFamily="18" charset="0"/>
            </a:rPr>
            <a:t>Krogman</a:t>
          </a:r>
          <a:endParaRPr lang="en-US" dirty="0"/>
        </a:p>
      </dgm:t>
    </dgm:pt>
    <dgm:pt modelId="{AE67FF0C-595F-48B9-BE96-0C4ACCA8D602}" type="parTrans" cxnId="{AFB4E525-C70F-4503-9D93-5FD718DFE12C}">
      <dgm:prSet/>
      <dgm:spPr/>
      <dgm:t>
        <a:bodyPr/>
        <a:lstStyle/>
        <a:p>
          <a:endParaRPr lang="en-US"/>
        </a:p>
      </dgm:t>
    </dgm:pt>
    <dgm:pt modelId="{8F767B0D-3902-4963-8B99-D3ADC1E6D538}" type="sibTrans" cxnId="{AFB4E525-C70F-4503-9D93-5FD718DFE12C}">
      <dgm:prSet/>
      <dgm:spPr/>
      <dgm:t>
        <a:bodyPr/>
        <a:lstStyle/>
        <a:p>
          <a:endParaRPr lang="en-US"/>
        </a:p>
      </dgm:t>
    </dgm:pt>
    <dgm:pt modelId="{1B8C8F23-1889-4BD4-820D-AF8415309642}">
      <dgm:prSet phldrT="[Text]"/>
      <dgm:spPr/>
      <dgm:t>
        <a:bodyPr/>
        <a:lstStyle/>
        <a:p>
          <a:r>
            <a:rPr lang="en-US" dirty="0">
              <a:latin typeface="Times New Roman" panose="02020603050405020304" pitchFamily="18" charset="0"/>
              <a:cs typeface="Times New Roman" panose="02020603050405020304" pitchFamily="18" charset="0"/>
            </a:rPr>
            <a:t>Increase in size, change in proportion and progressive complexity</a:t>
          </a:r>
          <a:endParaRPr lang="en-US" dirty="0"/>
        </a:p>
      </dgm:t>
    </dgm:pt>
    <dgm:pt modelId="{6794D461-4768-4089-9CE1-D5F5A24477C6}" type="parTrans" cxnId="{79472206-8FE5-405A-89C6-AB23D06AB163}">
      <dgm:prSet/>
      <dgm:spPr/>
      <dgm:t>
        <a:bodyPr/>
        <a:lstStyle/>
        <a:p>
          <a:endParaRPr lang="en-US"/>
        </a:p>
      </dgm:t>
    </dgm:pt>
    <dgm:pt modelId="{E45B6E69-B9EE-4F6D-9539-5F7BE9AAB25A}" type="sibTrans" cxnId="{79472206-8FE5-405A-89C6-AB23D06AB163}">
      <dgm:prSet/>
      <dgm:spPr/>
      <dgm:t>
        <a:bodyPr/>
        <a:lstStyle/>
        <a:p>
          <a:endParaRPr lang="en-US"/>
        </a:p>
      </dgm:t>
    </dgm:pt>
    <dgm:pt modelId="{AEF1362E-E204-4703-A267-837DD9E67E1A}">
      <dgm:prSet phldrT="[Text]"/>
      <dgm:spPr/>
      <dgm:t>
        <a:bodyPr/>
        <a:lstStyle/>
        <a:p>
          <a:r>
            <a:rPr lang="en-US" b="1" i="1" dirty="0">
              <a:latin typeface="Times New Roman" panose="02020603050405020304" pitchFamily="18" charset="0"/>
              <a:cs typeface="Times New Roman" panose="02020603050405020304" pitchFamily="18" charset="0"/>
            </a:rPr>
            <a:t>Moss</a:t>
          </a:r>
          <a:endParaRPr lang="en-US" dirty="0"/>
        </a:p>
      </dgm:t>
    </dgm:pt>
    <dgm:pt modelId="{A532E9BB-E8B6-42A2-B638-501F33AFAE07}" type="parTrans" cxnId="{5EB8C112-B3DF-4CE3-8D10-B01BEA02B2AC}">
      <dgm:prSet/>
      <dgm:spPr/>
      <dgm:t>
        <a:bodyPr/>
        <a:lstStyle/>
        <a:p>
          <a:endParaRPr lang="en-US"/>
        </a:p>
      </dgm:t>
    </dgm:pt>
    <dgm:pt modelId="{9DCD711C-AE6D-476E-B4E5-3166E04BE3C9}" type="sibTrans" cxnId="{5EB8C112-B3DF-4CE3-8D10-B01BEA02B2AC}">
      <dgm:prSet/>
      <dgm:spPr/>
      <dgm:t>
        <a:bodyPr/>
        <a:lstStyle/>
        <a:p>
          <a:endParaRPr lang="en-US"/>
        </a:p>
      </dgm:t>
    </dgm:pt>
    <dgm:pt modelId="{C0B66A78-D605-47A5-A4C7-D78059CE74DA}">
      <dgm:prSet phldrT="[Text]"/>
      <dgm:spPr/>
      <dgm:t>
        <a:bodyPr/>
        <a:lstStyle/>
        <a:p>
          <a:r>
            <a:rPr lang="en-US" dirty="0">
              <a:latin typeface="Times New Roman" panose="02020603050405020304" pitchFamily="18" charset="0"/>
              <a:cs typeface="Times New Roman" panose="02020603050405020304" pitchFamily="18" charset="0"/>
            </a:rPr>
            <a:t>Change in any morphological parameter which is measureable</a:t>
          </a:r>
          <a:endParaRPr lang="en-US" dirty="0"/>
        </a:p>
      </dgm:t>
    </dgm:pt>
    <dgm:pt modelId="{8DAF7041-9130-4D6D-B12D-3FD26616957B}" type="parTrans" cxnId="{A01C8AEB-B952-4914-8ADF-EFEDF387E8B4}">
      <dgm:prSet/>
      <dgm:spPr/>
      <dgm:t>
        <a:bodyPr/>
        <a:lstStyle/>
        <a:p>
          <a:endParaRPr lang="en-US"/>
        </a:p>
      </dgm:t>
    </dgm:pt>
    <dgm:pt modelId="{CD334A16-6E05-4808-8414-F67A2F38A660}" type="sibTrans" cxnId="{A01C8AEB-B952-4914-8ADF-EFEDF387E8B4}">
      <dgm:prSet/>
      <dgm:spPr/>
      <dgm:t>
        <a:bodyPr/>
        <a:lstStyle/>
        <a:p>
          <a:endParaRPr lang="en-US"/>
        </a:p>
      </dgm:t>
    </dgm:pt>
    <dgm:pt modelId="{5FEEA7EB-E4AA-4BAD-8198-6DCAA869F333}">
      <dgm:prSet/>
      <dgm:spPr/>
      <dgm:t>
        <a:bodyPr/>
        <a:lstStyle/>
        <a:p>
          <a:r>
            <a:rPr lang="en-US" b="1" i="1" dirty="0">
              <a:latin typeface="Times New Roman" panose="02020603050405020304" pitchFamily="18" charset="0"/>
              <a:cs typeface="Times New Roman" panose="02020603050405020304" pitchFamily="18" charset="0"/>
            </a:rPr>
            <a:t>Stewart	 </a:t>
          </a:r>
        </a:p>
      </dgm:t>
    </dgm:pt>
    <dgm:pt modelId="{50E8474F-02A8-4BAA-BA2F-56F520FC18FC}" type="parTrans" cxnId="{82DCE478-9FBD-4311-9886-A7986762E717}">
      <dgm:prSet/>
      <dgm:spPr/>
      <dgm:t>
        <a:bodyPr/>
        <a:lstStyle/>
        <a:p>
          <a:endParaRPr lang="en-US"/>
        </a:p>
      </dgm:t>
    </dgm:pt>
    <dgm:pt modelId="{03AD42FC-61CC-4A1A-9D1B-F064E0F6E1A3}" type="sibTrans" cxnId="{82DCE478-9FBD-4311-9886-A7986762E717}">
      <dgm:prSet/>
      <dgm:spPr/>
      <dgm:t>
        <a:bodyPr/>
        <a:lstStyle/>
        <a:p>
          <a:endParaRPr lang="en-US"/>
        </a:p>
      </dgm:t>
    </dgm:pt>
    <dgm:pt modelId="{3089966D-FA32-4BE5-B3CC-871102A03953}">
      <dgm:prSet/>
      <dgm:spPr/>
      <dgm:t>
        <a:bodyPr/>
        <a:lstStyle/>
        <a:p>
          <a:r>
            <a:rPr lang="en-US" b="1" i="1" dirty="0">
              <a:latin typeface="Times New Roman" panose="02020603050405020304" pitchFamily="18" charset="0"/>
              <a:cs typeface="Times New Roman" panose="02020603050405020304" pitchFamily="18" charset="0"/>
            </a:rPr>
            <a:t>It is a process that leads to increase in the physical size of cells, tissues, organs, or organisms as a whole. </a:t>
          </a:r>
        </a:p>
      </dgm:t>
    </dgm:pt>
    <dgm:pt modelId="{7A861CC5-824C-4ADD-A094-1F8FEDC87EA6}" type="parTrans" cxnId="{A1DECE35-3EC7-4155-965A-800C082D6B4F}">
      <dgm:prSet/>
      <dgm:spPr/>
      <dgm:t>
        <a:bodyPr/>
        <a:lstStyle/>
        <a:p>
          <a:endParaRPr lang="en-US"/>
        </a:p>
      </dgm:t>
    </dgm:pt>
    <dgm:pt modelId="{40F4A669-2F56-4B7C-A5D3-26FC763C9683}" type="sibTrans" cxnId="{A1DECE35-3EC7-4155-965A-800C082D6B4F}">
      <dgm:prSet/>
      <dgm:spPr/>
      <dgm:t>
        <a:bodyPr/>
        <a:lstStyle/>
        <a:p>
          <a:endParaRPr lang="en-US"/>
        </a:p>
      </dgm:t>
    </dgm:pt>
    <dgm:pt modelId="{BD8CA84C-BB5C-455C-90AC-DEFDF74FEACF}">
      <dgm:prSet phldrT="[Text]"/>
      <dgm:spPr/>
      <dgm:t>
        <a:bodyPr/>
        <a:lstStyle/>
        <a:p>
          <a:endParaRPr lang="en-US" dirty="0"/>
        </a:p>
      </dgm:t>
    </dgm:pt>
    <dgm:pt modelId="{F89CDA69-B6DC-4895-B6CF-DF79BFBA66F1}" type="parTrans" cxnId="{CCE467DE-85BF-4078-B2FA-C9D6946B3E50}">
      <dgm:prSet/>
      <dgm:spPr/>
      <dgm:t>
        <a:bodyPr/>
        <a:lstStyle/>
        <a:p>
          <a:endParaRPr lang="en-US"/>
        </a:p>
      </dgm:t>
    </dgm:pt>
    <dgm:pt modelId="{6A4CD2FE-897D-4CF6-B05A-7CF5ABF020C1}" type="sibTrans" cxnId="{CCE467DE-85BF-4078-B2FA-C9D6946B3E50}">
      <dgm:prSet/>
      <dgm:spPr/>
      <dgm:t>
        <a:bodyPr/>
        <a:lstStyle/>
        <a:p>
          <a:endParaRPr lang="en-US"/>
        </a:p>
      </dgm:t>
    </dgm:pt>
    <dgm:pt modelId="{127AA58B-8F9D-426C-BC0A-AE44F6D064B9}" type="pres">
      <dgm:prSet presAssocID="{16B2BC05-2C49-4283-B2F0-EB16F8B49533}" presName="Name0" presStyleCnt="0">
        <dgm:presLayoutVars>
          <dgm:dir/>
          <dgm:animLvl val="lvl"/>
          <dgm:resizeHandles/>
        </dgm:presLayoutVars>
      </dgm:prSet>
      <dgm:spPr/>
      <dgm:t>
        <a:bodyPr/>
        <a:lstStyle/>
        <a:p>
          <a:endParaRPr lang="en-US"/>
        </a:p>
      </dgm:t>
    </dgm:pt>
    <dgm:pt modelId="{4EBFDB50-1BC4-412E-BB6F-F20EA453EA47}" type="pres">
      <dgm:prSet presAssocID="{D887A008-F40D-4DD4-A6FC-A7A02D836E0B}" presName="linNode" presStyleCnt="0"/>
      <dgm:spPr/>
    </dgm:pt>
    <dgm:pt modelId="{58CCA0BE-4E8C-4FA3-9EB8-164A7EFEE97B}" type="pres">
      <dgm:prSet presAssocID="{D887A008-F40D-4DD4-A6FC-A7A02D836E0B}" presName="parentShp" presStyleLbl="node1" presStyleIdx="0" presStyleCnt="4">
        <dgm:presLayoutVars>
          <dgm:bulletEnabled val="1"/>
        </dgm:presLayoutVars>
      </dgm:prSet>
      <dgm:spPr/>
      <dgm:t>
        <a:bodyPr/>
        <a:lstStyle/>
        <a:p>
          <a:endParaRPr lang="en-US"/>
        </a:p>
      </dgm:t>
    </dgm:pt>
    <dgm:pt modelId="{82200045-E476-4381-BDA3-61947A0D200C}" type="pres">
      <dgm:prSet presAssocID="{D887A008-F40D-4DD4-A6FC-A7A02D836E0B}" presName="childShp" presStyleLbl="bgAccFollowNode1" presStyleIdx="0" presStyleCnt="4">
        <dgm:presLayoutVars>
          <dgm:bulletEnabled val="1"/>
        </dgm:presLayoutVars>
      </dgm:prSet>
      <dgm:spPr/>
      <dgm:t>
        <a:bodyPr/>
        <a:lstStyle/>
        <a:p>
          <a:endParaRPr lang="en-US"/>
        </a:p>
      </dgm:t>
    </dgm:pt>
    <dgm:pt modelId="{3B0A3E49-B31A-485D-BF66-CCAEF8F44559}" type="pres">
      <dgm:prSet presAssocID="{A381B97E-5E60-4AE9-9C3F-DD64343B1971}" presName="spacing" presStyleCnt="0"/>
      <dgm:spPr/>
    </dgm:pt>
    <dgm:pt modelId="{57DF71AC-9DFA-481D-8855-E9E4E50A0BA7}" type="pres">
      <dgm:prSet presAssocID="{2F6EBD8A-E981-4036-A910-969CDB84DE55}" presName="linNode" presStyleCnt="0"/>
      <dgm:spPr/>
    </dgm:pt>
    <dgm:pt modelId="{D23FD8FD-8792-41D9-9B6A-7AD2CCBCFA71}" type="pres">
      <dgm:prSet presAssocID="{2F6EBD8A-E981-4036-A910-969CDB84DE55}" presName="parentShp" presStyleLbl="node1" presStyleIdx="1" presStyleCnt="4">
        <dgm:presLayoutVars>
          <dgm:bulletEnabled val="1"/>
        </dgm:presLayoutVars>
      </dgm:prSet>
      <dgm:spPr/>
      <dgm:t>
        <a:bodyPr/>
        <a:lstStyle/>
        <a:p>
          <a:endParaRPr lang="en-US"/>
        </a:p>
      </dgm:t>
    </dgm:pt>
    <dgm:pt modelId="{BF564CCD-4384-4154-B85E-0415FC2A1442}" type="pres">
      <dgm:prSet presAssocID="{2F6EBD8A-E981-4036-A910-969CDB84DE55}" presName="childShp" presStyleLbl="bgAccFollowNode1" presStyleIdx="1" presStyleCnt="4">
        <dgm:presLayoutVars>
          <dgm:bulletEnabled val="1"/>
        </dgm:presLayoutVars>
      </dgm:prSet>
      <dgm:spPr/>
      <dgm:t>
        <a:bodyPr/>
        <a:lstStyle/>
        <a:p>
          <a:endParaRPr lang="en-US"/>
        </a:p>
      </dgm:t>
    </dgm:pt>
    <dgm:pt modelId="{1CB3FC25-C5DE-417B-81CB-33556B4B31B1}" type="pres">
      <dgm:prSet presAssocID="{8F767B0D-3902-4963-8B99-D3ADC1E6D538}" presName="spacing" presStyleCnt="0"/>
      <dgm:spPr/>
    </dgm:pt>
    <dgm:pt modelId="{E86C0F51-A700-4759-8E8B-E3E0E3F88518}" type="pres">
      <dgm:prSet presAssocID="{AEF1362E-E204-4703-A267-837DD9E67E1A}" presName="linNode" presStyleCnt="0"/>
      <dgm:spPr/>
    </dgm:pt>
    <dgm:pt modelId="{A4F84B59-B8BA-44AD-B5CA-C152394C6CBD}" type="pres">
      <dgm:prSet presAssocID="{AEF1362E-E204-4703-A267-837DD9E67E1A}" presName="parentShp" presStyleLbl="node1" presStyleIdx="2" presStyleCnt="4">
        <dgm:presLayoutVars>
          <dgm:bulletEnabled val="1"/>
        </dgm:presLayoutVars>
      </dgm:prSet>
      <dgm:spPr/>
      <dgm:t>
        <a:bodyPr/>
        <a:lstStyle/>
        <a:p>
          <a:endParaRPr lang="en-US"/>
        </a:p>
      </dgm:t>
    </dgm:pt>
    <dgm:pt modelId="{39A5590C-6C15-4747-AD23-36AA9077EC64}" type="pres">
      <dgm:prSet presAssocID="{AEF1362E-E204-4703-A267-837DD9E67E1A}" presName="childShp" presStyleLbl="bgAccFollowNode1" presStyleIdx="2" presStyleCnt="4">
        <dgm:presLayoutVars>
          <dgm:bulletEnabled val="1"/>
        </dgm:presLayoutVars>
      </dgm:prSet>
      <dgm:spPr/>
      <dgm:t>
        <a:bodyPr/>
        <a:lstStyle/>
        <a:p>
          <a:endParaRPr lang="en-US"/>
        </a:p>
      </dgm:t>
    </dgm:pt>
    <dgm:pt modelId="{2593FACE-6320-46B8-9798-CD4D281B2AB5}" type="pres">
      <dgm:prSet presAssocID="{9DCD711C-AE6D-476E-B4E5-3166E04BE3C9}" presName="spacing" presStyleCnt="0"/>
      <dgm:spPr/>
    </dgm:pt>
    <dgm:pt modelId="{58745926-525B-4C23-9B64-16243C73503F}" type="pres">
      <dgm:prSet presAssocID="{5FEEA7EB-E4AA-4BAD-8198-6DCAA869F333}" presName="linNode" presStyleCnt="0"/>
      <dgm:spPr/>
    </dgm:pt>
    <dgm:pt modelId="{A20A5ACD-0358-41CC-BC10-235AAC8C11FE}" type="pres">
      <dgm:prSet presAssocID="{5FEEA7EB-E4AA-4BAD-8198-6DCAA869F333}" presName="parentShp" presStyleLbl="node1" presStyleIdx="3" presStyleCnt="4">
        <dgm:presLayoutVars>
          <dgm:bulletEnabled val="1"/>
        </dgm:presLayoutVars>
      </dgm:prSet>
      <dgm:spPr/>
      <dgm:t>
        <a:bodyPr/>
        <a:lstStyle/>
        <a:p>
          <a:endParaRPr lang="en-US"/>
        </a:p>
      </dgm:t>
    </dgm:pt>
    <dgm:pt modelId="{58A995E7-B46B-43B8-B02F-243C6232A8D7}" type="pres">
      <dgm:prSet presAssocID="{5FEEA7EB-E4AA-4BAD-8198-6DCAA869F333}" presName="childShp" presStyleLbl="bgAccFollowNode1" presStyleIdx="3" presStyleCnt="4">
        <dgm:presLayoutVars>
          <dgm:bulletEnabled val="1"/>
        </dgm:presLayoutVars>
      </dgm:prSet>
      <dgm:spPr/>
      <dgm:t>
        <a:bodyPr/>
        <a:lstStyle/>
        <a:p>
          <a:endParaRPr lang="en-US"/>
        </a:p>
      </dgm:t>
    </dgm:pt>
  </dgm:ptLst>
  <dgm:cxnLst>
    <dgm:cxn modelId="{7FEFBA59-6165-4FD1-9435-6C6315C2536B}" srcId="{D887A008-F40D-4DD4-A6FC-A7A02D836E0B}" destId="{E848408E-BFEE-468B-B44C-3DEBEBA7DFE9}" srcOrd="1" destOrd="0" parTransId="{7051F17D-9B7A-4D91-A912-A40D4F4E4F98}" sibTransId="{1DA49CE7-FAD4-4689-8B05-B1E1589E1512}"/>
    <dgm:cxn modelId="{5EB8C112-B3DF-4CE3-8D10-B01BEA02B2AC}" srcId="{16B2BC05-2C49-4283-B2F0-EB16F8B49533}" destId="{AEF1362E-E204-4703-A267-837DD9E67E1A}" srcOrd="2" destOrd="0" parTransId="{A532E9BB-E8B6-42A2-B638-501F33AFAE07}" sibTransId="{9DCD711C-AE6D-476E-B4E5-3166E04BE3C9}"/>
    <dgm:cxn modelId="{2B2F3A18-C2D1-4F32-A89A-0515681277CB}" type="presOf" srcId="{3089966D-FA32-4BE5-B3CC-871102A03953}" destId="{58A995E7-B46B-43B8-B02F-243C6232A8D7}" srcOrd="0" destOrd="0" presId="urn:microsoft.com/office/officeart/2005/8/layout/vList6"/>
    <dgm:cxn modelId="{A1DECE35-3EC7-4155-965A-800C082D6B4F}" srcId="{5FEEA7EB-E4AA-4BAD-8198-6DCAA869F333}" destId="{3089966D-FA32-4BE5-B3CC-871102A03953}" srcOrd="0" destOrd="0" parTransId="{7A861CC5-824C-4ADD-A094-1F8FEDC87EA6}" sibTransId="{40F4A669-2F56-4B7C-A5D3-26FC763C9683}"/>
    <dgm:cxn modelId="{A5858D37-826A-41D3-A2BC-89BA78D72314}" type="presOf" srcId="{D887A008-F40D-4DD4-A6FC-A7A02D836E0B}" destId="{58CCA0BE-4E8C-4FA3-9EB8-164A7EFEE97B}" srcOrd="0" destOrd="0" presId="urn:microsoft.com/office/officeart/2005/8/layout/vList6"/>
    <dgm:cxn modelId="{AFB4E525-C70F-4503-9D93-5FD718DFE12C}" srcId="{16B2BC05-2C49-4283-B2F0-EB16F8B49533}" destId="{2F6EBD8A-E981-4036-A910-969CDB84DE55}" srcOrd="1" destOrd="0" parTransId="{AE67FF0C-595F-48B9-BE96-0C4ACCA8D602}" sibTransId="{8F767B0D-3902-4963-8B99-D3ADC1E6D538}"/>
    <dgm:cxn modelId="{92054463-02FA-4B94-A7B0-465153B51BD0}" type="presOf" srcId="{AEF1362E-E204-4703-A267-837DD9E67E1A}" destId="{A4F84B59-B8BA-44AD-B5CA-C152394C6CBD}" srcOrd="0" destOrd="0" presId="urn:microsoft.com/office/officeart/2005/8/layout/vList6"/>
    <dgm:cxn modelId="{90F75AEA-F49D-476A-BD1F-FBB040F764E5}" type="presOf" srcId="{C0B66A78-D605-47A5-A4C7-D78059CE74DA}" destId="{39A5590C-6C15-4747-AD23-36AA9077EC64}" srcOrd="0" destOrd="0" presId="urn:microsoft.com/office/officeart/2005/8/layout/vList6"/>
    <dgm:cxn modelId="{82DCE478-9FBD-4311-9886-A7986762E717}" srcId="{16B2BC05-2C49-4283-B2F0-EB16F8B49533}" destId="{5FEEA7EB-E4AA-4BAD-8198-6DCAA869F333}" srcOrd="3" destOrd="0" parTransId="{50E8474F-02A8-4BAA-BA2F-56F520FC18FC}" sibTransId="{03AD42FC-61CC-4A1A-9D1B-F064E0F6E1A3}"/>
    <dgm:cxn modelId="{CCE467DE-85BF-4078-B2FA-C9D6946B3E50}" srcId="{D887A008-F40D-4DD4-A6FC-A7A02D836E0B}" destId="{BD8CA84C-BB5C-455C-90AC-DEFDF74FEACF}" srcOrd="0" destOrd="0" parTransId="{F89CDA69-B6DC-4895-B6CF-DF79BFBA66F1}" sibTransId="{6A4CD2FE-897D-4CF6-B05A-7CF5ABF020C1}"/>
    <dgm:cxn modelId="{79472206-8FE5-405A-89C6-AB23D06AB163}" srcId="{2F6EBD8A-E981-4036-A910-969CDB84DE55}" destId="{1B8C8F23-1889-4BD4-820D-AF8415309642}" srcOrd="0" destOrd="0" parTransId="{6794D461-4768-4089-9CE1-D5F5A24477C6}" sibTransId="{E45B6E69-B9EE-4F6D-9539-5F7BE9AAB25A}"/>
    <dgm:cxn modelId="{49E5C504-E93A-4372-A366-D0940A7C20CC}" type="presOf" srcId="{BD8CA84C-BB5C-455C-90AC-DEFDF74FEACF}" destId="{82200045-E476-4381-BDA3-61947A0D200C}" srcOrd="0" destOrd="0" presId="urn:microsoft.com/office/officeart/2005/8/layout/vList6"/>
    <dgm:cxn modelId="{3A21F170-BEBE-4192-95D6-1D6791015325}" type="presOf" srcId="{5FEEA7EB-E4AA-4BAD-8198-6DCAA869F333}" destId="{A20A5ACD-0358-41CC-BC10-235AAC8C11FE}" srcOrd="0" destOrd="0" presId="urn:microsoft.com/office/officeart/2005/8/layout/vList6"/>
    <dgm:cxn modelId="{229EDE47-6FBE-477B-AB67-39C6DB15A970}" type="presOf" srcId="{2F6EBD8A-E981-4036-A910-969CDB84DE55}" destId="{D23FD8FD-8792-41D9-9B6A-7AD2CCBCFA71}" srcOrd="0" destOrd="0" presId="urn:microsoft.com/office/officeart/2005/8/layout/vList6"/>
    <dgm:cxn modelId="{FCC0FA10-0E43-45DA-A38C-FD49C714AA2D}" srcId="{16B2BC05-2C49-4283-B2F0-EB16F8B49533}" destId="{D887A008-F40D-4DD4-A6FC-A7A02D836E0B}" srcOrd="0" destOrd="0" parTransId="{497D6563-E71A-4B09-A3E6-315EAE9D1D86}" sibTransId="{A381B97E-5E60-4AE9-9C3F-DD64343B1971}"/>
    <dgm:cxn modelId="{66EA74E9-CB6A-4D8D-B0EE-59106038572D}" type="presOf" srcId="{E848408E-BFEE-468B-B44C-3DEBEBA7DFE9}" destId="{82200045-E476-4381-BDA3-61947A0D200C}" srcOrd="0" destOrd="1" presId="urn:microsoft.com/office/officeart/2005/8/layout/vList6"/>
    <dgm:cxn modelId="{A01C8AEB-B952-4914-8ADF-EFEDF387E8B4}" srcId="{AEF1362E-E204-4703-A267-837DD9E67E1A}" destId="{C0B66A78-D605-47A5-A4C7-D78059CE74DA}" srcOrd="0" destOrd="0" parTransId="{8DAF7041-9130-4D6D-B12D-3FD26616957B}" sibTransId="{CD334A16-6E05-4808-8414-F67A2F38A660}"/>
    <dgm:cxn modelId="{B46AB4FE-8D73-4F43-A62F-35F822A83FF3}" type="presOf" srcId="{16B2BC05-2C49-4283-B2F0-EB16F8B49533}" destId="{127AA58B-8F9D-426C-BC0A-AE44F6D064B9}" srcOrd="0" destOrd="0" presId="urn:microsoft.com/office/officeart/2005/8/layout/vList6"/>
    <dgm:cxn modelId="{C7948EFB-CE04-4B89-B9EC-4E115280CC75}" type="presOf" srcId="{1B8C8F23-1889-4BD4-820D-AF8415309642}" destId="{BF564CCD-4384-4154-B85E-0415FC2A1442}" srcOrd="0" destOrd="0" presId="urn:microsoft.com/office/officeart/2005/8/layout/vList6"/>
    <dgm:cxn modelId="{3D7A1E9A-9834-47E3-8E81-81E35FC3DB05}" type="presParOf" srcId="{127AA58B-8F9D-426C-BC0A-AE44F6D064B9}" destId="{4EBFDB50-1BC4-412E-BB6F-F20EA453EA47}" srcOrd="0" destOrd="0" presId="urn:microsoft.com/office/officeart/2005/8/layout/vList6"/>
    <dgm:cxn modelId="{0CE62C62-E4DE-4B9C-A7D0-54715EBEB256}" type="presParOf" srcId="{4EBFDB50-1BC4-412E-BB6F-F20EA453EA47}" destId="{58CCA0BE-4E8C-4FA3-9EB8-164A7EFEE97B}" srcOrd="0" destOrd="0" presId="urn:microsoft.com/office/officeart/2005/8/layout/vList6"/>
    <dgm:cxn modelId="{8644FDE9-5085-4B27-B1E2-F1BDD5E982B5}" type="presParOf" srcId="{4EBFDB50-1BC4-412E-BB6F-F20EA453EA47}" destId="{82200045-E476-4381-BDA3-61947A0D200C}" srcOrd="1" destOrd="0" presId="urn:microsoft.com/office/officeart/2005/8/layout/vList6"/>
    <dgm:cxn modelId="{4B6D6990-ACD1-499C-BEB9-8AF93FD0D206}" type="presParOf" srcId="{127AA58B-8F9D-426C-BC0A-AE44F6D064B9}" destId="{3B0A3E49-B31A-485D-BF66-CCAEF8F44559}" srcOrd="1" destOrd="0" presId="urn:microsoft.com/office/officeart/2005/8/layout/vList6"/>
    <dgm:cxn modelId="{4ECA3B2A-7084-4683-AB6B-8515383B9C48}" type="presParOf" srcId="{127AA58B-8F9D-426C-BC0A-AE44F6D064B9}" destId="{57DF71AC-9DFA-481D-8855-E9E4E50A0BA7}" srcOrd="2" destOrd="0" presId="urn:microsoft.com/office/officeart/2005/8/layout/vList6"/>
    <dgm:cxn modelId="{416868AF-AA13-45D3-9D85-13996D4A436B}" type="presParOf" srcId="{57DF71AC-9DFA-481D-8855-E9E4E50A0BA7}" destId="{D23FD8FD-8792-41D9-9B6A-7AD2CCBCFA71}" srcOrd="0" destOrd="0" presId="urn:microsoft.com/office/officeart/2005/8/layout/vList6"/>
    <dgm:cxn modelId="{D631EAF3-1CF4-4E80-A84B-159114641B57}" type="presParOf" srcId="{57DF71AC-9DFA-481D-8855-E9E4E50A0BA7}" destId="{BF564CCD-4384-4154-B85E-0415FC2A1442}" srcOrd="1" destOrd="0" presId="urn:microsoft.com/office/officeart/2005/8/layout/vList6"/>
    <dgm:cxn modelId="{14075E0D-C017-4828-AD53-0564BE591161}" type="presParOf" srcId="{127AA58B-8F9D-426C-BC0A-AE44F6D064B9}" destId="{1CB3FC25-C5DE-417B-81CB-33556B4B31B1}" srcOrd="3" destOrd="0" presId="urn:microsoft.com/office/officeart/2005/8/layout/vList6"/>
    <dgm:cxn modelId="{1E1ACA26-E2B5-431E-B0F0-9B637E99D396}" type="presParOf" srcId="{127AA58B-8F9D-426C-BC0A-AE44F6D064B9}" destId="{E86C0F51-A700-4759-8E8B-E3E0E3F88518}" srcOrd="4" destOrd="0" presId="urn:microsoft.com/office/officeart/2005/8/layout/vList6"/>
    <dgm:cxn modelId="{1C65B641-484C-433B-9D6F-63A7AA3AA8AC}" type="presParOf" srcId="{E86C0F51-A700-4759-8E8B-E3E0E3F88518}" destId="{A4F84B59-B8BA-44AD-B5CA-C152394C6CBD}" srcOrd="0" destOrd="0" presId="urn:microsoft.com/office/officeart/2005/8/layout/vList6"/>
    <dgm:cxn modelId="{DD9BC106-93F2-41D2-AA90-EAA85E2231F4}" type="presParOf" srcId="{E86C0F51-A700-4759-8E8B-E3E0E3F88518}" destId="{39A5590C-6C15-4747-AD23-36AA9077EC64}" srcOrd="1" destOrd="0" presId="urn:microsoft.com/office/officeart/2005/8/layout/vList6"/>
    <dgm:cxn modelId="{B9B9F339-2909-42AD-B4BB-F11036F2CF56}" type="presParOf" srcId="{127AA58B-8F9D-426C-BC0A-AE44F6D064B9}" destId="{2593FACE-6320-46B8-9798-CD4D281B2AB5}" srcOrd="5" destOrd="0" presId="urn:microsoft.com/office/officeart/2005/8/layout/vList6"/>
    <dgm:cxn modelId="{0D83FC7F-5639-41D6-AFDB-CD2FFCB310FB}" type="presParOf" srcId="{127AA58B-8F9D-426C-BC0A-AE44F6D064B9}" destId="{58745926-525B-4C23-9B64-16243C73503F}" srcOrd="6" destOrd="0" presId="urn:microsoft.com/office/officeart/2005/8/layout/vList6"/>
    <dgm:cxn modelId="{9AD35982-40D1-4423-84FB-78DF5754A56B}" type="presParOf" srcId="{58745926-525B-4C23-9B64-16243C73503F}" destId="{A20A5ACD-0358-41CC-BC10-235AAC8C11FE}" srcOrd="0" destOrd="0" presId="urn:microsoft.com/office/officeart/2005/8/layout/vList6"/>
    <dgm:cxn modelId="{23F5DC5F-745C-4A77-BACE-8C0240B25EF3}" type="presParOf" srcId="{58745926-525B-4C23-9B64-16243C73503F}" destId="{58A995E7-B46B-43B8-B02F-243C6232A8D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A2FD0-E9FD-4864-9F2C-DEF052AB07B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11B7D2B0-E951-4758-8DBF-030AE553B454}">
      <dgm:prSet phldrT="[Text]" custT="1"/>
      <dgm:spPr/>
      <dgm:t>
        <a:bodyPr/>
        <a:lstStyle/>
        <a:p>
          <a:r>
            <a:rPr lang="en-US" sz="2000" b="1" dirty="0">
              <a:solidFill>
                <a:schemeClr val="accent5">
                  <a:lumMod val="75000"/>
                </a:schemeClr>
              </a:solidFill>
              <a:latin typeface="Times New Roman" panose="02020603050405020304" pitchFamily="18" charset="0"/>
              <a:cs typeface="Times New Roman" panose="02020603050405020304" pitchFamily="18" charset="0"/>
            </a:rPr>
            <a:t>NEUROTROPHISM</a:t>
          </a:r>
        </a:p>
      </dgm:t>
    </dgm:pt>
    <dgm:pt modelId="{BD801261-DE16-4837-8684-BC291D7D9AF1}" type="parTrans" cxnId="{300CA0ED-592A-4EF5-A615-041A71CDB0E7}">
      <dgm:prSet/>
      <dgm:spPr/>
      <dgm:t>
        <a:bodyPr/>
        <a:lstStyle/>
        <a:p>
          <a:endParaRPr lang="en-US"/>
        </a:p>
      </dgm:t>
    </dgm:pt>
    <dgm:pt modelId="{9B70CC55-D1D7-4909-9DFB-493F27F20245}" type="sibTrans" cxnId="{300CA0ED-592A-4EF5-A615-041A71CDB0E7}">
      <dgm:prSet/>
      <dgm:spPr/>
      <dgm:t>
        <a:bodyPr/>
        <a:lstStyle/>
        <a:p>
          <a:endParaRPr lang="en-US"/>
        </a:p>
      </dgm:t>
    </dgm:pt>
    <dgm:pt modelId="{DE8772BB-BA0C-4298-9657-B1EFAD323305}">
      <dgm:prSet phldrT="[Text]" custT="1"/>
      <dgm:spPr/>
      <dgm:t>
        <a:bodyPr/>
        <a:lstStyle/>
        <a:p>
          <a:r>
            <a:rPr lang="en-US" sz="2000" dirty="0">
              <a:latin typeface="Times New Roman" panose="02020603050405020304" pitchFamily="18" charset="0"/>
              <a:cs typeface="Times New Roman" panose="02020603050405020304" pitchFamily="18" charset="0"/>
            </a:rPr>
            <a:t>NEUROMUSCULAR</a:t>
          </a:r>
        </a:p>
      </dgm:t>
    </dgm:pt>
    <dgm:pt modelId="{632A3832-C622-4324-8C94-8B2A0584BABB}" type="parTrans" cxnId="{40F5556E-BFA2-439F-998E-590A26609A20}">
      <dgm:prSet/>
      <dgm:spPr/>
      <dgm:t>
        <a:bodyPr/>
        <a:lstStyle/>
        <a:p>
          <a:endParaRPr lang="en-US"/>
        </a:p>
      </dgm:t>
    </dgm:pt>
    <dgm:pt modelId="{9D9D8DD5-C76E-4AEA-AF26-42CBDD1AA6F2}" type="sibTrans" cxnId="{40F5556E-BFA2-439F-998E-590A26609A20}">
      <dgm:prSet/>
      <dgm:spPr/>
      <dgm:t>
        <a:bodyPr/>
        <a:lstStyle/>
        <a:p>
          <a:endParaRPr lang="en-US"/>
        </a:p>
      </dgm:t>
    </dgm:pt>
    <dgm:pt modelId="{96660093-1603-4A7F-B3CA-5362ED14F356}">
      <dgm:prSet phldrT="[Text]" custT="1"/>
      <dgm:spPr/>
      <dgm:t>
        <a:bodyPr/>
        <a:lstStyle/>
        <a:p>
          <a:r>
            <a:rPr lang="en-US" sz="2000" dirty="0">
              <a:latin typeface="Times New Roman" panose="02020603050405020304" pitchFamily="18" charset="0"/>
              <a:cs typeface="Times New Roman" panose="02020603050405020304" pitchFamily="18" charset="0"/>
            </a:rPr>
            <a:t>NEUROEPITHELIAL</a:t>
          </a:r>
        </a:p>
      </dgm:t>
    </dgm:pt>
    <dgm:pt modelId="{E942DF99-7882-4700-BF42-0F84D05BF5C3}" type="parTrans" cxnId="{8EB8D268-8794-4B42-B13D-B81F6C17D1D0}">
      <dgm:prSet/>
      <dgm:spPr/>
      <dgm:t>
        <a:bodyPr/>
        <a:lstStyle/>
        <a:p>
          <a:endParaRPr lang="en-US"/>
        </a:p>
      </dgm:t>
    </dgm:pt>
    <dgm:pt modelId="{35B2CBC9-EB13-4F29-85F8-47E611FB36AB}" type="sibTrans" cxnId="{8EB8D268-8794-4B42-B13D-B81F6C17D1D0}">
      <dgm:prSet/>
      <dgm:spPr/>
      <dgm:t>
        <a:bodyPr/>
        <a:lstStyle/>
        <a:p>
          <a:endParaRPr lang="en-US"/>
        </a:p>
      </dgm:t>
    </dgm:pt>
    <dgm:pt modelId="{F0EED857-D92C-4B93-AAF1-268FEFE5D8CF}">
      <dgm:prSet phldrT="[Text]" custT="1"/>
      <dgm:spPr/>
      <dgm:t>
        <a:bodyPr/>
        <a:lstStyle/>
        <a:p>
          <a:r>
            <a:rPr lang="en-US" sz="2000" dirty="0">
              <a:latin typeface="Times New Roman" panose="02020603050405020304" pitchFamily="18" charset="0"/>
              <a:cs typeface="Times New Roman" panose="02020603050405020304" pitchFamily="18" charset="0"/>
            </a:rPr>
            <a:t>NEUROVISCERAL</a:t>
          </a:r>
        </a:p>
      </dgm:t>
    </dgm:pt>
    <dgm:pt modelId="{02A4BB1D-39FD-4387-8ADE-1B7FECE51659}" type="sibTrans" cxnId="{2DB95C0F-7307-4821-A46B-7B04083D2849}">
      <dgm:prSet/>
      <dgm:spPr/>
      <dgm:t>
        <a:bodyPr/>
        <a:lstStyle/>
        <a:p>
          <a:endParaRPr lang="en-US"/>
        </a:p>
      </dgm:t>
    </dgm:pt>
    <dgm:pt modelId="{CC264F37-2CD8-484B-ADD6-B80F42E0FCF8}" type="parTrans" cxnId="{2DB95C0F-7307-4821-A46B-7B04083D2849}">
      <dgm:prSet/>
      <dgm:spPr/>
      <dgm:t>
        <a:bodyPr/>
        <a:lstStyle/>
        <a:p>
          <a:endParaRPr lang="en-US"/>
        </a:p>
      </dgm:t>
    </dgm:pt>
    <dgm:pt modelId="{101D03AA-5BFB-453B-B52F-614FBFE3283B}" type="pres">
      <dgm:prSet presAssocID="{C1DA2FD0-E9FD-4864-9F2C-DEF052AB07BB}" presName="hierChild1" presStyleCnt="0">
        <dgm:presLayoutVars>
          <dgm:orgChart val="1"/>
          <dgm:chPref val="1"/>
          <dgm:dir/>
          <dgm:animOne val="branch"/>
          <dgm:animLvl val="lvl"/>
          <dgm:resizeHandles/>
        </dgm:presLayoutVars>
      </dgm:prSet>
      <dgm:spPr/>
      <dgm:t>
        <a:bodyPr/>
        <a:lstStyle/>
        <a:p>
          <a:endParaRPr lang="en-US"/>
        </a:p>
      </dgm:t>
    </dgm:pt>
    <dgm:pt modelId="{DDC37AEA-6C08-4487-88F5-C7321E832EAB}" type="pres">
      <dgm:prSet presAssocID="{11B7D2B0-E951-4758-8DBF-030AE553B454}" presName="hierRoot1" presStyleCnt="0">
        <dgm:presLayoutVars>
          <dgm:hierBranch val="init"/>
        </dgm:presLayoutVars>
      </dgm:prSet>
      <dgm:spPr/>
    </dgm:pt>
    <dgm:pt modelId="{14B78D85-D10B-444C-B837-73266695D87F}" type="pres">
      <dgm:prSet presAssocID="{11B7D2B0-E951-4758-8DBF-030AE553B454}" presName="rootComposite1" presStyleCnt="0"/>
      <dgm:spPr/>
    </dgm:pt>
    <dgm:pt modelId="{B040FD4F-683C-44DD-ADD2-330011D1619B}" type="pres">
      <dgm:prSet presAssocID="{11B7D2B0-E951-4758-8DBF-030AE553B454}" presName="rootText1" presStyleLbl="node0" presStyleIdx="0" presStyleCnt="1" custScaleX="139013" custLinFactNeighborX="2785" custLinFactNeighborY="-54865">
        <dgm:presLayoutVars>
          <dgm:chPref val="3"/>
        </dgm:presLayoutVars>
      </dgm:prSet>
      <dgm:spPr/>
      <dgm:t>
        <a:bodyPr/>
        <a:lstStyle/>
        <a:p>
          <a:endParaRPr lang="en-US"/>
        </a:p>
      </dgm:t>
    </dgm:pt>
    <dgm:pt modelId="{8A15F37C-FC63-4095-8164-3D19695EEBF8}" type="pres">
      <dgm:prSet presAssocID="{11B7D2B0-E951-4758-8DBF-030AE553B454}" presName="rootConnector1" presStyleLbl="node1" presStyleIdx="0" presStyleCnt="0"/>
      <dgm:spPr/>
      <dgm:t>
        <a:bodyPr/>
        <a:lstStyle/>
        <a:p>
          <a:endParaRPr lang="en-US"/>
        </a:p>
      </dgm:t>
    </dgm:pt>
    <dgm:pt modelId="{F326408E-7332-4AA9-B45D-1E73CFF1A113}" type="pres">
      <dgm:prSet presAssocID="{11B7D2B0-E951-4758-8DBF-030AE553B454}" presName="hierChild2" presStyleCnt="0"/>
      <dgm:spPr/>
    </dgm:pt>
    <dgm:pt modelId="{5B7EE2BE-DFCE-4E32-92E0-E31739A61B75}" type="pres">
      <dgm:prSet presAssocID="{632A3832-C622-4324-8C94-8B2A0584BABB}" presName="Name37" presStyleLbl="parChTrans1D2" presStyleIdx="0" presStyleCnt="3"/>
      <dgm:spPr/>
      <dgm:t>
        <a:bodyPr/>
        <a:lstStyle/>
        <a:p>
          <a:endParaRPr lang="en-US"/>
        </a:p>
      </dgm:t>
    </dgm:pt>
    <dgm:pt modelId="{C621EAD4-5A5C-4EEF-9263-5E1D0F09EEB1}" type="pres">
      <dgm:prSet presAssocID="{DE8772BB-BA0C-4298-9657-B1EFAD323305}" presName="hierRoot2" presStyleCnt="0">
        <dgm:presLayoutVars>
          <dgm:hierBranch val="init"/>
        </dgm:presLayoutVars>
      </dgm:prSet>
      <dgm:spPr/>
    </dgm:pt>
    <dgm:pt modelId="{9D5ED22F-C3D7-4149-B4B6-0180E2613808}" type="pres">
      <dgm:prSet presAssocID="{DE8772BB-BA0C-4298-9657-B1EFAD323305}" presName="rootComposite" presStyleCnt="0"/>
      <dgm:spPr/>
    </dgm:pt>
    <dgm:pt modelId="{E9CF8A08-367B-4C42-A0FF-D896F901DE0A}" type="pres">
      <dgm:prSet presAssocID="{DE8772BB-BA0C-4298-9657-B1EFAD323305}" presName="rootText" presStyleLbl="node2" presStyleIdx="0" presStyleCnt="3" custScaleX="124224">
        <dgm:presLayoutVars>
          <dgm:chPref val="3"/>
        </dgm:presLayoutVars>
      </dgm:prSet>
      <dgm:spPr/>
      <dgm:t>
        <a:bodyPr/>
        <a:lstStyle/>
        <a:p>
          <a:endParaRPr lang="en-US"/>
        </a:p>
      </dgm:t>
    </dgm:pt>
    <dgm:pt modelId="{295D21F9-4751-421A-AA16-4519D64980CE}" type="pres">
      <dgm:prSet presAssocID="{DE8772BB-BA0C-4298-9657-B1EFAD323305}" presName="rootConnector" presStyleLbl="node2" presStyleIdx="0" presStyleCnt="3"/>
      <dgm:spPr/>
      <dgm:t>
        <a:bodyPr/>
        <a:lstStyle/>
        <a:p>
          <a:endParaRPr lang="en-US"/>
        </a:p>
      </dgm:t>
    </dgm:pt>
    <dgm:pt modelId="{D8356A4F-CDCE-4C53-9E4A-C2A513F032F7}" type="pres">
      <dgm:prSet presAssocID="{DE8772BB-BA0C-4298-9657-B1EFAD323305}" presName="hierChild4" presStyleCnt="0"/>
      <dgm:spPr/>
    </dgm:pt>
    <dgm:pt modelId="{D0E132FB-BC25-4A67-8ACE-257C784BE099}" type="pres">
      <dgm:prSet presAssocID="{DE8772BB-BA0C-4298-9657-B1EFAD323305}" presName="hierChild5" presStyleCnt="0"/>
      <dgm:spPr/>
    </dgm:pt>
    <dgm:pt modelId="{C523B613-20B2-46B1-941B-355D79DA8A5A}" type="pres">
      <dgm:prSet presAssocID="{E942DF99-7882-4700-BF42-0F84D05BF5C3}" presName="Name37" presStyleLbl="parChTrans1D2" presStyleIdx="1" presStyleCnt="3"/>
      <dgm:spPr/>
      <dgm:t>
        <a:bodyPr/>
        <a:lstStyle/>
        <a:p>
          <a:endParaRPr lang="en-US"/>
        </a:p>
      </dgm:t>
    </dgm:pt>
    <dgm:pt modelId="{6E8FDEFA-B650-48AC-A008-FF065476F3C8}" type="pres">
      <dgm:prSet presAssocID="{96660093-1603-4A7F-B3CA-5362ED14F356}" presName="hierRoot2" presStyleCnt="0">
        <dgm:presLayoutVars>
          <dgm:hierBranch val="init"/>
        </dgm:presLayoutVars>
      </dgm:prSet>
      <dgm:spPr/>
    </dgm:pt>
    <dgm:pt modelId="{851A03B2-EABE-43C5-ACA7-25533990C3A0}" type="pres">
      <dgm:prSet presAssocID="{96660093-1603-4A7F-B3CA-5362ED14F356}" presName="rootComposite" presStyleCnt="0"/>
      <dgm:spPr/>
    </dgm:pt>
    <dgm:pt modelId="{D51C8CF1-2F12-4F77-8F87-C39D640A4B83}" type="pres">
      <dgm:prSet presAssocID="{96660093-1603-4A7F-B3CA-5362ED14F356}" presName="rootText" presStyleLbl="node2" presStyleIdx="1" presStyleCnt="3" custScaleX="131809" custLinFactNeighborX="237" custLinFactNeighborY="-3870">
        <dgm:presLayoutVars>
          <dgm:chPref val="3"/>
        </dgm:presLayoutVars>
      </dgm:prSet>
      <dgm:spPr/>
      <dgm:t>
        <a:bodyPr/>
        <a:lstStyle/>
        <a:p>
          <a:endParaRPr lang="en-US"/>
        </a:p>
      </dgm:t>
    </dgm:pt>
    <dgm:pt modelId="{3F7BC815-BD6E-4F44-AF32-246F799886B2}" type="pres">
      <dgm:prSet presAssocID="{96660093-1603-4A7F-B3CA-5362ED14F356}" presName="rootConnector" presStyleLbl="node2" presStyleIdx="1" presStyleCnt="3"/>
      <dgm:spPr/>
      <dgm:t>
        <a:bodyPr/>
        <a:lstStyle/>
        <a:p>
          <a:endParaRPr lang="en-US"/>
        </a:p>
      </dgm:t>
    </dgm:pt>
    <dgm:pt modelId="{A0B25D32-5C8C-4EDC-9238-1C31C6E6CC46}" type="pres">
      <dgm:prSet presAssocID="{96660093-1603-4A7F-B3CA-5362ED14F356}" presName="hierChild4" presStyleCnt="0"/>
      <dgm:spPr/>
    </dgm:pt>
    <dgm:pt modelId="{188E4BD2-2066-4481-884B-5EE197D4D62F}" type="pres">
      <dgm:prSet presAssocID="{96660093-1603-4A7F-B3CA-5362ED14F356}" presName="hierChild5" presStyleCnt="0"/>
      <dgm:spPr/>
    </dgm:pt>
    <dgm:pt modelId="{56D7AAB7-8880-4F5C-95C7-DBBF0E435AF5}" type="pres">
      <dgm:prSet presAssocID="{CC264F37-2CD8-484B-ADD6-B80F42E0FCF8}" presName="Name37" presStyleLbl="parChTrans1D2" presStyleIdx="2" presStyleCnt="3"/>
      <dgm:spPr/>
      <dgm:t>
        <a:bodyPr/>
        <a:lstStyle/>
        <a:p>
          <a:endParaRPr lang="en-US"/>
        </a:p>
      </dgm:t>
    </dgm:pt>
    <dgm:pt modelId="{62282601-B9F1-4F70-B279-0E7FAF335C05}" type="pres">
      <dgm:prSet presAssocID="{F0EED857-D92C-4B93-AAF1-268FEFE5D8CF}" presName="hierRoot2" presStyleCnt="0">
        <dgm:presLayoutVars>
          <dgm:hierBranch val="init"/>
        </dgm:presLayoutVars>
      </dgm:prSet>
      <dgm:spPr/>
    </dgm:pt>
    <dgm:pt modelId="{FDCE2B42-5371-4FD9-96C0-4187637C0696}" type="pres">
      <dgm:prSet presAssocID="{F0EED857-D92C-4B93-AAF1-268FEFE5D8CF}" presName="rootComposite" presStyleCnt="0"/>
      <dgm:spPr/>
    </dgm:pt>
    <dgm:pt modelId="{4A4F7859-7D94-45FC-BF44-E15B2FC46EBE}" type="pres">
      <dgm:prSet presAssocID="{F0EED857-D92C-4B93-AAF1-268FEFE5D8CF}" presName="rootText" presStyleLbl="node2" presStyleIdx="2" presStyleCnt="3" custScaleX="119266" custLinFactNeighborX="-3217" custLinFactNeighborY="-3870">
        <dgm:presLayoutVars>
          <dgm:chPref val="3"/>
        </dgm:presLayoutVars>
      </dgm:prSet>
      <dgm:spPr/>
      <dgm:t>
        <a:bodyPr/>
        <a:lstStyle/>
        <a:p>
          <a:endParaRPr lang="en-US"/>
        </a:p>
      </dgm:t>
    </dgm:pt>
    <dgm:pt modelId="{94CD1DBE-28FA-42C7-AC83-669E191EACB3}" type="pres">
      <dgm:prSet presAssocID="{F0EED857-D92C-4B93-AAF1-268FEFE5D8CF}" presName="rootConnector" presStyleLbl="node2" presStyleIdx="2" presStyleCnt="3"/>
      <dgm:spPr/>
      <dgm:t>
        <a:bodyPr/>
        <a:lstStyle/>
        <a:p>
          <a:endParaRPr lang="en-US"/>
        </a:p>
      </dgm:t>
    </dgm:pt>
    <dgm:pt modelId="{F211F919-E7F1-44BB-875B-BB34C050152F}" type="pres">
      <dgm:prSet presAssocID="{F0EED857-D92C-4B93-AAF1-268FEFE5D8CF}" presName="hierChild4" presStyleCnt="0"/>
      <dgm:spPr/>
    </dgm:pt>
    <dgm:pt modelId="{EE6711BB-3762-460B-9DAE-A7BBE39979E4}" type="pres">
      <dgm:prSet presAssocID="{F0EED857-D92C-4B93-AAF1-268FEFE5D8CF}" presName="hierChild5" presStyleCnt="0"/>
      <dgm:spPr/>
    </dgm:pt>
    <dgm:pt modelId="{FAD87D73-B9BB-41E0-BF86-2AFBDEA3554D}" type="pres">
      <dgm:prSet presAssocID="{11B7D2B0-E951-4758-8DBF-030AE553B454}" presName="hierChild3" presStyleCnt="0"/>
      <dgm:spPr/>
    </dgm:pt>
  </dgm:ptLst>
  <dgm:cxnLst>
    <dgm:cxn modelId="{D42790D9-9AC6-4E73-956F-FCF1744D6737}" type="presOf" srcId="{F0EED857-D92C-4B93-AAF1-268FEFE5D8CF}" destId="{4A4F7859-7D94-45FC-BF44-E15B2FC46EBE}" srcOrd="0" destOrd="0" presId="urn:microsoft.com/office/officeart/2005/8/layout/orgChart1"/>
    <dgm:cxn modelId="{F5651948-2465-4A3C-9B03-47C10EE64646}" type="presOf" srcId="{96660093-1603-4A7F-B3CA-5362ED14F356}" destId="{D51C8CF1-2F12-4F77-8F87-C39D640A4B83}" srcOrd="0" destOrd="0" presId="urn:microsoft.com/office/officeart/2005/8/layout/orgChart1"/>
    <dgm:cxn modelId="{40F5556E-BFA2-439F-998E-590A26609A20}" srcId="{11B7D2B0-E951-4758-8DBF-030AE553B454}" destId="{DE8772BB-BA0C-4298-9657-B1EFAD323305}" srcOrd="0" destOrd="0" parTransId="{632A3832-C622-4324-8C94-8B2A0584BABB}" sibTransId="{9D9D8DD5-C76E-4AEA-AF26-42CBDD1AA6F2}"/>
    <dgm:cxn modelId="{24AD2C1A-7D78-46F7-B7C3-14D4A6E2F3DD}" type="presOf" srcId="{11B7D2B0-E951-4758-8DBF-030AE553B454}" destId="{B040FD4F-683C-44DD-ADD2-330011D1619B}" srcOrd="0" destOrd="0" presId="urn:microsoft.com/office/officeart/2005/8/layout/orgChart1"/>
    <dgm:cxn modelId="{60E39DEF-03F5-4458-AB57-A0AF03A4D90F}" type="presOf" srcId="{DE8772BB-BA0C-4298-9657-B1EFAD323305}" destId="{295D21F9-4751-421A-AA16-4519D64980CE}" srcOrd="1" destOrd="0" presId="urn:microsoft.com/office/officeart/2005/8/layout/orgChart1"/>
    <dgm:cxn modelId="{DC0C8D6C-FD74-4578-A342-9F77514B30F4}" type="presOf" srcId="{F0EED857-D92C-4B93-AAF1-268FEFE5D8CF}" destId="{94CD1DBE-28FA-42C7-AC83-669E191EACB3}" srcOrd="1" destOrd="0" presId="urn:microsoft.com/office/officeart/2005/8/layout/orgChart1"/>
    <dgm:cxn modelId="{06C4D8D4-889D-4664-B06C-6A385E9733FB}" type="presOf" srcId="{C1DA2FD0-E9FD-4864-9F2C-DEF052AB07BB}" destId="{101D03AA-5BFB-453B-B52F-614FBFE3283B}" srcOrd="0" destOrd="0" presId="urn:microsoft.com/office/officeart/2005/8/layout/orgChart1"/>
    <dgm:cxn modelId="{BD82B4BC-9FEF-49A4-BB0C-56A68564C7D2}" type="presOf" srcId="{96660093-1603-4A7F-B3CA-5362ED14F356}" destId="{3F7BC815-BD6E-4F44-AF32-246F799886B2}" srcOrd="1" destOrd="0" presId="urn:microsoft.com/office/officeart/2005/8/layout/orgChart1"/>
    <dgm:cxn modelId="{419C76CA-91F4-43A6-A22A-F1E993C43555}" type="presOf" srcId="{E942DF99-7882-4700-BF42-0F84D05BF5C3}" destId="{C523B613-20B2-46B1-941B-355D79DA8A5A}" srcOrd="0" destOrd="0" presId="urn:microsoft.com/office/officeart/2005/8/layout/orgChart1"/>
    <dgm:cxn modelId="{93C7E688-8AC5-490F-B499-A1D268DA70A8}" type="presOf" srcId="{CC264F37-2CD8-484B-ADD6-B80F42E0FCF8}" destId="{56D7AAB7-8880-4F5C-95C7-DBBF0E435AF5}" srcOrd="0" destOrd="0" presId="urn:microsoft.com/office/officeart/2005/8/layout/orgChart1"/>
    <dgm:cxn modelId="{8EB8D268-8794-4B42-B13D-B81F6C17D1D0}" srcId="{11B7D2B0-E951-4758-8DBF-030AE553B454}" destId="{96660093-1603-4A7F-B3CA-5362ED14F356}" srcOrd="1" destOrd="0" parTransId="{E942DF99-7882-4700-BF42-0F84D05BF5C3}" sibTransId="{35B2CBC9-EB13-4F29-85F8-47E611FB36AB}"/>
    <dgm:cxn modelId="{1612094F-F927-45AB-BA38-6D1620658B26}" type="presOf" srcId="{632A3832-C622-4324-8C94-8B2A0584BABB}" destId="{5B7EE2BE-DFCE-4E32-92E0-E31739A61B75}" srcOrd="0" destOrd="0" presId="urn:microsoft.com/office/officeart/2005/8/layout/orgChart1"/>
    <dgm:cxn modelId="{9B4F79A2-1F14-4190-97A3-BC1082B15716}" type="presOf" srcId="{DE8772BB-BA0C-4298-9657-B1EFAD323305}" destId="{E9CF8A08-367B-4C42-A0FF-D896F901DE0A}" srcOrd="0" destOrd="0" presId="urn:microsoft.com/office/officeart/2005/8/layout/orgChart1"/>
    <dgm:cxn modelId="{2DB95C0F-7307-4821-A46B-7B04083D2849}" srcId="{11B7D2B0-E951-4758-8DBF-030AE553B454}" destId="{F0EED857-D92C-4B93-AAF1-268FEFE5D8CF}" srcOrd="2" destOrd="0" parTransId="{CC264F37-2CD8-484B-ADD6-B80F42E0FCF8}" sibTransId="{02A4BB1D-39FD-4387-8ADE-1B7FECE51659}"/>
    <dgm:cxn modelId="{300CA0ED-592A-4EF5-A615-041A71CDB0E7}" srcId="{C1DA2FD0-E9FD-4864-9F2C-DEF052AB07BB}" destId="{11B7D2B0-E951-4758-8DBF-030AE553B454}" srcOrd="0" destOrd="0" parTransId="{BD801261-DE16-4837-8684-BC291D7D9AF1}" sibTransId="{9B70CC55-D1D7-4909-9DFB-493F27F20245}"/>
    <dgm:cxn modelId="{CC8DBA00-1727-46C5-9CAD-5811FDF97E1C}" type="presOf" srcId="{11B7D2B0-E951-4758-8DBF-030AE553B454}" destId="{8A15F37C-FC63-4095-8164-3D19695EEBF8}" srcOrd="1" destOrd="0" presId="urn:microsoft.com/office/officeart/2005/8/layout/orgChart1"/>
    <dgm:cxn modelId="{14BEA404-1AE8-47FD-A46F-322BC3BCD9AF}" type="presParOf" srcId="{101D03AA-5BFB-453B-B52F-614FBFE3283B}" destId="{DDC37AEA-6C08-4487-88F5-C7321E832EAB}" srcOrd="0" destOrd="0" presId="urn:microsoft.com/office/officeart/2005/8/layout/orgChart1"/>
    <dgm:cxn modelId="{82AAA813-E5E1-4614-9EF3-244B48FFC44E}" type="presParOf" srcId="{DDC37AEA-6C08-4487-88F5-C7321E832EAB}" destId="{14B78D85-D10B-444C-B837-73266695D87F}" srcOrd="0" destOrd="0" presId="urn:microsoft.com/office/officeart/2005/8/layout/orgChart1"/>
    <dgm:cxn modelId="{81496BDD-9025-4D33-BC0A-A749185ED26A}" type="presParOf" srcId="{14B78D85-D10B-444C-B837-73266695D87F}" destId="{B040FD4F-683C-44DD-ADD2-330011D1619B}" srcOrd="0" destOrd="0" presId="urn:microsoft.com/office/officeart/2005/8/layout/orgChart1"/>
    <dgm:cxn modelId="{45C58825-1E53-4228-9841-D81CB3701E49}" type="presParOf" srcId="{14B78D85-D10B-444C-B837-73266695D87F}" destId="{8A15F37C-FC63-4095-8164-3D19695EEBF8}" srcOrd="1" destOrd="0" presId="urn:microsoft.com/office/officeart/2005/8/layout/orgChart1"/>
    <dgm:cxn modelId="{96E18090-10D4-4135-A0A6-2E09016A5FDB}" type="presParOf" srcId="{DDC37AEA-6C08-4487-88F5-C7321E832EAB}" destId="{F326408E-7332-4AA9-B45D-1E73CFF1A113}" srcOrd="1" destOrd="0" presId="urn:microsoft.com/office/officeart/2005/8/layout/orgChart1"/>
    <dgm:cxn modelId="{3AABC827-4C42-4CF0-A307-6C873EC39BBC}" type="presParOf" srcId="{F326408E-7332-4AA9-B45D-1E73CFF1A113}" destId="{5B7EE2BE-DFCE-4E32-92E0-E31739A61B75}" srcOrd="0" destOrd="0" presId="urn:microsoft.com/office/officeart/2005/8/layout/orgChart1"/>
    <dgm:cxn modelId="{E4717312-0631-4D84-A144-D130DE4C8E34}" type="presParOf" srcId="{F326408E-7332-4AA9-B45D-1E73CFF1A113}" destId="{C621EAD4-5A5C-4EEF-9263-5E1D0F09EEB1}" srcOrd="1" destOrd="0" presId="urn:microsoft.com/office/officeart/2005/8/layout/orgChart1"/>
    <dgm:cxn modelId="{A6E8B1A6-A8D6-42B0-BF16-DCE1F258B623}" type="presParOf" srcId="{C621EAD4-5A5C-4EEF-9263-5E1D0F09EEB1}" destId="{9D5ED22F-C3D7-4149-B4B6-0180E2613808}" srcOrd="0" destOrd="0" presId="urn:microsoft.com/office/officeart/2005/8/layout/orgChart1"/>
    <dgm:cxn modelId="{5FB8349F-26EB-4645-920B-19ACADE84CB3}" type="presParOf" srcId="{9D5ED22F-C3D7-4149-B4B6-0180E2613808}" destId="{E9CF8A08-367B-4C42-A0FF-D896F901DE0A}" srcOrd="0" destOrd="0" presId="urn:microsoft.com/office/officeart/2005/8/layout/orgChart1"/>
    <dgm:cxn modelId="{4942040F-0EA9-4E3F-ABA7-E20554177EEE}" type="presParOf" srcId="{9D5ED22F-C3D7-4149-B4B6-0180E2613808}" destId="{295D21F9-4751-421A-AA16-4519D64980CE}" srcOrd="1" destOrd="0" presId="urn:microsoft.com/office/officeart/2005/8/layout/orgChart1"/>
    <dgm:cxn modelId="{CAC22941-A0A4-40F8-A128-3BE20FB3FAAF}" type="presParOf" srcId="{C621EAD4-5A5C-4EEF-9263-5E1D0F09EEB1}" destId="{D8356A4F-CDCE-4C53-9E4A-C2A513F032F7}" srcOrd="1" destOrd="0" presId="urn:microsoft.com/office/officeart/2005/8/layout/orgChart1"/>
    <dgm:cxn modelId="{69CB8959-8E12-4E8C-9FA9-DEE2B9011BC1}" type="presParOf" srcId="{C621EAD4-5A5C-4EEF-9263-5E1D0F09EEB1}" destId="{D0E132FB-BC25-4A67-8ACE-257C784BE099}" srcOrd="2" destOrd="0" presId="urn:microsoft.com/office/officeart/2005/8/layout/orgChart1"/>
    <dgm:cxn modelId="{61EB4AA2-0739-4DA0-ABC5-4E43EE0406E5}" type="presParOf" srcId="{F326408E-7332-4AA9-B45D-1E73CFF1A113}" destId="{C523B613-20B2-46B1-941B-355D79DA8A5A}" srcOrd="2" destOrd="0" presId="urn:microsoft.com/office/officeart/2005/8/layout/orgChart1"/>
    <dgm:cxn modelId="{4F0195E1-9841-4E25-97C8-E436A043E550}" type="presParOf" srcId="{F326408E-7332-4AA9-B45D-1E73CFF1A113}" destId="{6E8FDEFA-B650-48AC-A008-FF065476F3C8}" srcOrd="3" destOrd="0" presId="urn:microsoft.com/office/officeart/2005/8/layout/orgChart1"/>
    <dgm:cxn modelId="{C1619E95-B3B2-4BF4-B9E5-914ADE8E3AB9}" type="presParOf" srcId="{6E8FDEFA-B650-48AC-A008-FF065476F3C8}" destId="{851A03B2-EABE-43C5-ACA7-25533990C3A0}" srcOrd="0" destOrd="0" presId="urn:microsoft.com/office/officeart/2005/8/layout/orgChart1"/>
    <dgm:cxn modelId="{B312FA54-91A6-4F44-AC05-1388B4DCE69B}" type="presParOf" srcId="{851A03B2-EABE-43C5-ACA7-25533990C3A0}" destId="{D51C8CF1-2F12-4F77-8F87-C39D640A4B83}" srcOrd="0" destOrd="0" presId="urn:microsoft.com/office/officeart/2005/8/layout/orgChart1"/>
    <dgm:cxn modelId="{B2349F7D-1400-46CB-9D9F-481344CFA1B0}" type="presParOf" srcId="{851A03B2-EABE-43C5-ACA7-25533990C3A0}" destId="{3F7BC815-BD6E-4F44-AF32-246F799886B2}" srcOrd="1" destOrd="0" presId="urn:microsoft.com/office/officeart/2005/8/layout/orgChart1"/>
    <dgm:cxn modelId="{DE9956E9-250C-41B2-9D4D-1447056E8626}" type="presParOf" srcId="{6E8FDEFA-B650-48AC-A008-FF065476F3C8}" destId="{A0B25D32-5C8C-4EDC-9238-1C31C6E6CC46}" srcOrd="1" destOrd="0" presId="urn:microsoft.com/office/officeart/2005/8/layout/orgChart1"/>
    <dgm:cxn modelId="{75B23FB2-C898-47FD-900D-5AFBAE323573}" type="presParOf" srcId="{6E8FDEFA-B650-48AC-A008-FF065476F3C8}" destId="{188E4BD2-2066-4481-884B-5EE197D4D62F}" srcOrd="2" destOrd="0" presId="urn:microsoft.com/office/officeart/2005/8/layout/orgChart1"/>
    <dgm:cxn modelId="{B6770A39-B32E-4A35-B844-28BB06595526}" type="presParOf" srcId="{F326408E-7332-4AA9-B45D-1E73CFF1A113}" destId="{56D7AAB7-8880-4F5C-95C7-DBBF0E435AF5}" srcOrd="4" destOrd="0" presId="urn:microsoft.com/office/officeart/2005/8/layout/orgChart1"/>
    <dgm:cxn modelId="{2B9E9767-8501-4EB3-BB07-12E01A1A76C2}" type="presParOf" srcId="{F326408E-7332-4AA9-B45D-1E73CFF1A113}" destId="{62282601-B9F1-4F70-B279-0E7FAF335C05}" srcOrd="5" destOrd="0" presId="urn:microsoft.com/office/officeart/2005/8/layout/orgChart1"/>
    <dgm:cxn modelId="{C99EA8B9-EAE8-4C71-B4AD-33A84F542F77}" type="presParOf" srcId="{62282601-B9F1-4F70-B279-0E7FAF335C05}" destId="{FDCE2B42-5371-4FD9-96C0-4187637C0696}" srcOrd="0" destOrd="0" presId="urn:microsoft.com/office/officeart/2005/8/layout/orgChart1"/>
    <dgm:cxn modelId="{61A68104-2B68-484A-A098-894970C0CD01}" type="presParOf" srcId="{FDCE2B42-5371-4FD9-96C0-4187637C0696}" destId="{4A4F7859-7D94-45FC-BF44-E15B2FC46EBE}" srcOrd="0" destOrd="0" presId="urn:microsoft.com/office/officeart/2005/8/layout/orgChart1"/>
    <dgm:cxn modelId="{5BE49230-C580-4AD2-A5C4-EBB7C82C154D}" type="presParOf" srcId="{FDCE2B42-5371-4FD9-96C0-4187637C0696}" destId="{94CD1DBE-28FA-42C7-AC83-669E191EACB3}" srcOrd="1" destOrd="0" presId="urn:microsoft.com/office/officeart/2005/8/layout/orgChart1"/>
    <dgm:cxn modelId="{AEDB712E-D408-44E7-8EE9-A4E4E4A3E40D}" type="presParOf" srcId="{62282601-B9F1-4F70-B279-0E7FAF335C05}" destId="{F211F919-E7F1-44BB-875B-BB34C050152F}" srcOrd="1" destOrd="0" presId="urn:microsoft.com/office/officeart/2005/8/layout/orgChart1"/>
    <dgm:cxn modelId="{9C83BAAC-3A17-4EC8-8FF6-123502F74C85}" type="presParOf" srcId="{62282601-B9F1-4F70-B279-0E7FAF335C05}" destId="{EE6711BB-3762-460B-9DAE-A7BBE39979E4}" srcOrd="2" destOrd="0" presId="urn:microsoft.com/office/officeart/2005/8/layout/orgChart1"/>
    <dgm:cxn modelId="{F2B4DD26-D8FE-42B4-B375-1FBE5449DF25}" type="presParOf" srcId="{DDC37AEA-6C08-4487-88F5-C7321E832EAB}" destId="{FAD87D73-B9BB-41E0-BF86-2AFBDEA3554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00045-E476-4381-BDA3-61947A0D200C}">
      <dsp:nvSpPr>
        <dsp:cNvPr id="0" name=""/>
        <dsp:cNvSpPr/>
      </dsp:nvSpPr>
      <dsp:spPr>
        <a:xfrm>
          <a:off x="2793909" y="1561"/>
          <a:ext cx="4190865" cy="1238481"/>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An increase in size </a:t>
          </a:r>
          <a:endParaRPr lang="en-US" sz="1900" kern="1200" dirty="0"/>
        </a:p>
      </dsp:txBody>
      <dsp:txXfrm>
        <a:off x="2793909" y="156371"/>
        <a:ext cx="3726435" cy="928861"/>
      </dsp:txXfrm>
    </dsp:sp>
    <dsp:sp modelId="{58CCA0BE-4E8C-4FA3-9EB8-164A7EFEE97B}">
      <dsp:nvSpPr>
        <dsp:cNvPr id="0" name=""/>
        <dsp:cNvSpPr/>
      </dsp:nvSpPr>
      <dsp:spPr>
        <a:xfrm>
          <a:off x="0" y="1561"/>
          <a:ext cx="2793910" cy="1238481"/>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i="1" kern="1200" dirty="0">
              <a:latin typeface="Times New Roman" panose="02020603050405020304" pitchFamily="18" charset="0"/>
              <a:cs typeface="Times New Roman" panose="02020603050405020304" pitchFamily="18" charset="0"/>
            </a:rPr>
            <a:t>Todd</a:t>
          </a:r>
          <a:endParaRPr lang="en-US" sz="4400" kern="1200" dirty="0"/>
        </a:p>
      </dsp:txBody>
      <dsp:txXfrm>
        <a:off x="60458" y="62019"/>
        <a:ext cx="2672994" cy="1117565"/>
      </dsp:txXfrm>
    </dsp:sp>
    <dsp:sp modelId="{BF564CCD-4384-4154-B85E-0415FC2A1442}">
      <dsp:nvSpPr>
        <dsp:cNvPr id="0" name=""/>
        <dsp:cNvSpPr/>
      </dsp:nvSpPr>
      <dsp:spPr>
        <a:xfrm>
          <a:off x="2793909" y="1363890"/>
          <a:ext cx="4190865" cy="1238481"/>
        </a:xfrm>
        <a:prstGeom prst="rightArrow">
          <a:avLst>
            <a:gd name="adj1" fmla="val 75000"/>
            <a:gd name="adj2" fmla="val 50000"/>
          </a:avLst>
        </a:prstGeom>
        <a:solidFill>
          <a:schemeClr val="accent2">
            <a:tint val="40000"/>
            <a:alpha val="90000"/>
            <a:hueOff val="-283075"/>
            <a:satOff val="-25115"/>
            <a:lumOff val="-25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Increase in size, change in proportion and progressive complexity</a:t>
          </a:r>
          <a:endParaRPr lang="en-US" sz="1900" kern="1200" dirty="0"/>
        </a:p>
      </dsp:txBody>
      <dsp:txXfrm>
        <a:off x="2793909" y="1518700"/>
        <a:ext cx="3726435" cy="928861"/>
      </dsp:txXfrm>
    </dsp:sp>
    <dsp:sp modelId="{D23FD8FD-8792-41D9-9B6A-7AD2CCBCFA71}">
      <dsp:nvSpPr>
        <dsp:cNvPr id="0" name=""/>
        <dsp:cNvSpPr/>
      </dsp:nvSpPr>
      <dsp:spPr>
        <a:xfrm>
          <a:off x="0" y="1363890"/>
          <a:ext cx="2793910" cy="1238481"/>
        </a:xfrm>
        <a:prstGeom prst="roundRect">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i="1" kern="1200" dirty="0" err="1">
              <a:latin typeface="Times New Roman" panose="02020603050405020304" pitchFamily="18" charset="0"/>
              <a:cs typeface="Times New Roman" panose="02020603050405020304" pitchFamily="18" charset="0"/>
            </a:rPr>
            <a:t>Krogman</a:t>
          </a:r>
          <a:endParaRPr lang="en-US" sz="4400" kern="1200" dirty="0"/>
        </a:p>
      </dsp:txBody>
      <dsp:txXfrm>
        <a:off x="60458" y="1424348"/>
        <a:ext cx="2672994" cy="1117565"/>
      </dsp:txXfrm>
    </dsp:sp>
    <dsp:sp modelId="{39A5590C-6C15-4747-AD23-36AA9077EC64}">
      <dsp:nvSpPr>
        <dsp:cNvPr id="0" name=""/>
        <dsp:cNvSpPr/>
      </dsp:nvSpPr>
      <dsp:spPr>
        <a:xfrm>
          <a:off x="2793909" y="2726220"/>
          <a:ext cx="4190865" cy="1238481"/>
        </a:xfrm>
        <a:prstGeom prst="rightArrow">
          <a:avLst>
            <a:gd name="adj1" fmla="val 75000"/>
            <a:gd name="adj2" fmla="val 50000"/>
          </a:avLst>
        </a:prstGeom>
        <a:solidFill>
          <a:schemeClr val="accent2">
            <a:tint val="40000"/>
            <a:alpha val="90000"/>
            <a:hueOff val="-566151"/>
            <a:satOff val="-50231"/>
            <a:lumOff val="-51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Times New Roman" panose="02020603050405020304" pitchFamily="18" charset="0"/>
              <a:cs typeface="Times New Roman" panose="02020603050405020304" pitchFamily="18" charset="0"/>
            </a:rPr>
            <a:t>Change in any morphological parameter which is measureable</a:t>
          </a:r>
          <a:endParaRPr lang="en-US" sz="1900" kern="1200" dirty="0"/>
        </a:p>
      </dsp:txBody>
      <dsp:txXfrm>
        <a:off x="2793909" y="2881030"/>
        <a:ext cx="3726435" cy="928861"/>
      </dsp:txXfrm>
    </dsp:sp>
    <dsp:sp modelId="{A4F84B59-B8BA-44AD-B5CA-C152394C6CBD}">
      <dsp:nvSpPr>
        <dsp:cNvPr id="0" name=""/>
        <dsp:cNvSpPr/>
      </dsp:nvSpPr>
      <dsp:spPr>
        <a:xfrm>
          <a:off x="0" y="2726220"/>
          <a:ext cx="2793910" cy="1238481"/>
        </a:xfrm>
        <a:prstGeom prst="roundRect">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i="1" kern="1200" dirty="0">
              <a:latin typeface="Times New Roman" panose="02020603050405020304" pitchFamily="18" charset="0"/>
              <a:cs typeface="Times New Roman" panose="02020603050405020304" pitchFamily="18" charset="0"/>
            </a:rPr>
            <a:t>Moss</a:t>
          </a:r>
          <a:endParaRPr lang="en-US" sz="4400" kern="1200" dirty="0"/>
        </a:p>
      </dsp:txBody>
      <dsp:txXfrm>
        <a:off x="60458" y="2786678"/>
        <a:ext cx="2672994" cy="1117565"/>
      </dsp:txXfrm>
    </dsp:sp>
    <dsp:sp modelId="{58A995E7-B46B-43B8-B02F-243C6232A8D7}">
      <dsp:nvSpPr>
        <dsp:cNvPr id="0" name=""/>
        <dsp:cNvSpPr/>
      </dsp:nvSpPr>
      <dsp:spPr>
        <a:xfrm>
          <a:off x="2793909" y="4088549"/>
          <a:ext cx="4190865" cy="1238481"/>
        </a:xfrm>
        <a:prstGeom prst="rightArrow">
          <a:avLst>
            <a:gd name="adj1" fmla="val 75000"/>
            <a:gd name="adj2" fmla="val 50000"/>
          </a:avLst>
        </a:prstGeom>
        <a:solidFill>
          <a:schemeClr val="accent2">
            <a:tint val="40000"/>
            <a:alpha val="90000"/>
            <a:hueOff val="-849226"/>
            <a:satOff val="-75346"/>
            <a:lumOff val="-7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1" i="1" kern="1200" dirty="0">
              <a:latin typeface="Times New Roman" panose="02020603050405020304" pitchFamily="18" charset="0"/>
              <a:cs typeface="Times New Roman" panose="02020603050405020304" pitchFamily="18" charset="0"/>
            </a:rPr>
            <a:t>It is a process that leads to increase in the physical size of cells, tissues, organs, or organisms as a whole. </a:t>
          </a:r>
        </a:p>
      </dsp:txBody>
      <dsp:txXfrm>
        <a:off x="2793909" y="4243359"/>
        <a:ext cx="3726435" cy="928861"/>
      </dsp:txXfrm>
    </dsp:sp>
    <dsp:sp modelId="{A20A5ACD-0358-41CC-BC10-235AAC8C11FE}">
      <dsp:nvSpPr>
        <dsp:cNvPr id="0" name=""/>
        <dsp:cNvSpPr/>
      </dsp:nvSpPr>
      <dsp:spPr>
        <a:xfrm>
          <a:off x="0" y="4088549"/>
          <a:ext cx="2793910" cy="1238481"/>
        </a:xfrm>
        <a:prstGeom prst="round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i="1" kern="1200" dirty="0">
              <a:latin typeface="Times New Roman" panose="02020603050405020304" pitchFamily="18" charset="0"/>
              <a:cs typeface="Times New Roman" panose="02020603050405020304" pitchFamily="18" charset="0"/>
            </a:rPr>
            <a:t>Stewart	 </a:t>
          </a:r>
        </a:p>
      </dsp:txBody>
      <dsp:txXfrm>
        <a:off x="60458" y="4149007"/>
        <a:ext cx="2672994" cy="1117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AAB7-8880-4F5C-95C7-DBBF0E435AF5}">
      <dsp:nvSpPr>
        <dsp:cNvPr id="0" name=""/>
        <dsp:cNvSpPr/>
      </dsp:nvSpPr>
      <dsp:spPr>
        <a:xfrm>
          <a:off x="3976802" y="1318755"/>
          <a:ext cx="2689100" cy="874292"/>
        </a:xfrm>
        <a:custGeom>
          <a:avLst/>
          <a:gdLst/>
          <a:ahLst/>
          <a:cxnLst/>
          <a:rect l="0" t="0" r="0" b="0"/>
          <a:pathLst>
            <a:path>
              <a:moveTo>
                <a:pt x="0" y="0"/>
              </a:moveTo>
              <a:lnTo>
                <a:pt x="0" y="676860"/>
              </a:lnTo>
              <a:lnTo>
                <a:pt x="2689100" y="676860"/>
              </a:lnTo>
              <a:lnTo>
                <a:pt x="2689100" y="874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3B613-20B2-46B1-941B-355D79DA8A5A}">
      <dsp:nvSpPr>
        <dsp:cNvPr id="0" name=""/>
        <dsp:cNvSpPr/>
      </dsp:nvSpPr>
      <dsp:spPr>
        <a:xfrm>
          <a:off x="3929784" y="1318755"/>
          <a:ext cx="91440" cy="874292"/>
        </a:xfrm>
        <a:custGeom>
          <a:avLst/>
          <a:gdLst/>
          <a:ahLst/>
          <a:cxnLst/>
          <a:rect l="0" t="0" r="0" b="0"/>
          <a:pathLst>
            <a:path>
              <a:moveTo>
                <a:pt x="47017" y="0"/>
              </a:moveTo>
              <a:lnTo>
                <a:pt x="47017" y="676860"/>
              </a:lnTo>
              <a:lnTo>
                <a:pt x="45720" y="676860"/>
              </a:lnTo>
              <a:lnTo>
                <a:pt x="45720" y="874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EE2BE-DFCE-4E32-92E0-E31739A61B75}">
      <dsp:nvSpPr>
        <dsp:cNvPr id="0" name=""/>
        <dsp:cNvSpPr/>
      </dsp:nvSpPr>
      <dsp:spPr>
        <a:xfrm>
          <a:off x="1169092" y="1318755"/>
          <a:ext cx="2807709" cy="910675"/>
        </a:xfrm>
        <a:custGeom>
          <a:avLst/>
          <a:gdLst/>
          <a:ahLst/>
          <a:cxnLst/>
          <a:rect l="0" t="0" r="0" b="0"/>
          <a:pathLst>
            <a:path>
              <a:moveTo>
                <a:pt x="2807709" y="0"/>
              </a:moveTo>
              <a:lnTo>
                <a:pt x="2807709" y="713244"/>
              </a:lnTo>
              <a:lnTo>
                <a:pt x="0" y="713244"/>
              </a:lnTo>
              <a:lnTo>
                <a:pt x="0" y="9106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40FD4F-683C-44DD-ADD2-330011D1619B}">
      <dsp:nvSpPr>
        <dsp:cNvPr id="0" name=""/>
        <dsp:cNvSpPr/>
      </dsp:nvSpPr>
      <dsp:spPr>
        <a:xfrm>
          <a:off x="2669872" y="378605"/>
          <a:ext cx="2613860" cy="94014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accent5">
                  <a:lumMod val="75000"/>
                </a:schemeClr>
              </a:solidFill>
              <a:latin typeface="Times New Roman" panose="02020603050405020304" pitchFamily="18" charset="0"/>
              <a:cs typeface="Times New Roman" panose="02020603050405020304" pitchFamily="18" charset="0"/>
            </a:rPr>
            <a:t>NEUROTROPHISM</a:t>
          </a:r>
        </a:p>
      </dsp:txBody>
      <dsp:txXfrm>
        <a:off x="2669872" y="378605"/>
        <a:ext cx="2613860" cy="940149"/>
      </dsp:txXfrm>
    </dsp:sp>
    <dsp:sp modelId="{E9CF8A08-367B-4C42-A0FF-D896F901DE0A}">
      <dsp:nvSpPr>
        <dsp:cNvPr id="0" name=""/>
        <dsp:cNvSpPr/>
      </dsp:nvSpPr>
      <dsp:spPr>
        <a:xfrm>
          <a:off x="1201" y="2229431"/>
          <a:ext cx="2335782" cy="94014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NEUROMUSCULAR</a:t>
          </a:r>
        </a:p>
      </dsp:txBody>
      <dsp:txXfrm>
        <a:off x="1201" y="2229431"/>
        <a:ext cx="2335782" cy="940149"/>
      </dsp:txXfrm>
    </dsp:sp>
    <dsp:sp modelId="{D51C8CF1-2F12-4F77-8F87-C39D640A4B83}">
      <dsp:nvSpPr>
        <dsp:cNvPr id="0" name=""/>
        <dsp:cNvSpPr/>
      </dsp:nvSpPr>
      <dsp:spPr>
        <a:xfrm>
          <a:off x="2736303" y="2193047"/>
          <a:ext cx="2478403" cy="94014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NEUROEPITHELIAL</a:t>
          </a:r>
        </a:p>
      </dsp:txBody>
      <dsp:txXfrm>
        <a:off x="2736303" y="2193047"/>
        <a:ext cx="2478403" cy="940149"/>
      </dsp:txXfrm>
    </dsp:sp>
    <dsp:sp modelId="{4A4F7859-7D94-45FC-BF44-E15B2FC46EBE}">
      <dsp:nvSpPr>
        <dsp:cNvPr id="0" name=""/>
        <dsp:cNvSpPr/>
      </dsp:nvSpPr>
      <dsp:spPr>
        <a:xfrm>
          <a:off x="5544624" y="2193047"/>
          <a:ext cx="2242557" cy="94014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NEUROVISCERAL</a:t>
          </a:r>
        </a:p>
      </dsp:txBody>
      <dsp:txXfrm>
        <a:off x="5544624" y="2193047"/>
        <a:ext cx="2242557" cy="94014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4EA07-7FD8-4AED-A7DA-B1AE66E3D49B}" type="datetimeFigureOut">
              <a:rPr lang="en-IN" smtClean="0"/>
              <a:pPr/>
              <a:t>28-08-2022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8A5CC-2DE2-4466-8FB2-B1C452A63DE3}" type="slidenum">
              <a:rPr lang="en-IN" smtClean="0"/>
              <a:pPr/>
              <a:t>‹#›</a:t>
            </a:fld>
            <a:endParaRPr lang="en-IN"/>
          </a:p>
        </p:txBody>
      </p:sp>
    </p:spTree>
    <p:extLst>
      <p:ext uri="{BB962C8B-B14F-4D97-AF65-F5344CB8AC3E}">
        <p14:creationId xmlns:p14="http://schemas.microsoft.com/office/powerpoint/2010/main" val="148922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postulated that craniofacial skeletal growth takes place by bone remodeling</a:t>
            </a:r>
            <a:r>
              <a:rPr lang="en-US" baseline="0" dirty="0"/>
              <a:t>-selective deposition and resorption of bone at its surface.</a:t>
            </a:r>
            <a:endParaRPr lang="en-US" dirty="0"/>
          </a:p>
        </p:txBody>
      </p:sp>
      <p:sp>
        <p:nvSpPr>
          <p:cNvPr id="4" name="Slide Number Placeholder 3"/>
          <p:cNvSpPr>
            <a:spLocks noGrp="1"/>
          </p:cNvSpPr>
          <p:nvPr>
            <p:ph type="sldNum" sz="quarter" idx="10"/>
          </p:nvPr>
        </p:nvSpPr>
        <p:spPr/>
        <p:txBody>
          <a:bodyPr/>
          <a:lstStyle/>
          <a:p>
            <a:fld id="{2DD8A5CC-2DE2-4466-8FB2-B1C452A63DE3}" type="slidenum">
              <a:rPr lang="en-IN" smtClean="0"/>
              <a:pPr/>
              <a:t>6</a:t>
            </a:fld>
            <a:endParaRPr lang="en-IN"/>
          </a:p>
        </p:txBody>
      </p:sp>
    </p:spTree>
    <p:extLst>
      <p:ext uri="{BB962C8B-B14F-4D97-AF65-F5344CB8AC3E}">
        <p14:creationId xmlns:p14="http://schemas.microsoft.com/office/powerpoint/2010/main" val="118191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involve the</a:t>
            </a:r>
            <a:r>
              <a:rPr lang="en-US" baseline="0" dirty="0"/>
              <a:t> statistical approach of </a:t>
            </a:r>
            <a:r>
              <a:rPr lang="en-US" baseline="0" dirty="0" err="1"/>
              <a:t>mendel</a:t>
            </a:r>
            <a:r>
              <a:rPr lang="en-US" baseline="0" dirty="0"/>
              <a:t> but failed to give reasons.</a:t>
            </a:r>
            <a:endParaRPr lang="en-US" dirty="0"/>
          </a:p>
        </p:txBody>
      </p:sp>
      <p:sp>
        <p:nvSpPr>
          <p:cNvPr id="4" name="Slide Number Placeholder 3"/>
          <p:cNvSpPr>
            <a:spLocks noGrp="1"/>
          </p:cNvSpPr>
          <p:nvPr>
            <p:ph type="sldNum" sz="quarter" idx="10"/>
          </p:nvPr>
        </p:nvSpPr>
        <p:spPr/>
        <p:txBody>
          <a:bodyPr/>
          <a:lstStyle/>
          <a:p>
            <a:fld id="{2DD8A5CC-2DE2-4466-8FB2-B1C452A63DE3}" type="slidenum">
              <a:rPr lang="en-IN" smtClean="0"/>
              <a:pPr/>
              <a:t>8</a:t>
            </a:fld>
            <a:endParaRPr lang="en-IN"/>
          </a:p>
        </p:txBody>
      </p:sp>
    </p:spTree>
    <p:extLst>
      <p:ext uri="{BB962C8B-B14F-4D97-AF65-F5344CB8AC3E}">
        <p14:creationId xmlns:p14="http://schemas.microsoft.com/office/powerpoint/2010/main" val="278158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mainly states that pressure </a:t>
            </a:r>
            <a:r>
              <a:rPr lang="en-US" dirty="0" err="1"/>
              <a:t>axerted</a:t>
            </a:r>
            <a:r>
              <a:rPr lang="en-US" dirty="0"/>
              <a:t> by growing</a:t>
            </a:r>
            <a:r>
              <a:rPr lang="en-US" baseline="0" dirty="0"/>
              <a:t> sutures onto the adjacent bone cause bone growth</a:t>
            </a:r>
            <a:endParaRPr lang="en-US" dirty="0"/>
          </a:p>
        </p:txBody>
      </p:sp>
      <p:sp>
        <p:nvSpPr>
          <p:cNvPr id="4" name="Slide Number Placeholder 3"/>
          <p:cNvSpPr>
            <a:spLocks noGrp="1"/>
          </p:cNvSpPr>
          <p:nvPr>
            <p:ph type="sldNum" sz="quarter" idx="10"/>
          </p:nvPr>
        </p:nvSpPr>
        <p:spPr/>
        <p:txBody>
          <a:bodyPr/>
          <a:lstStyle/>
          <a:p>
            <a:fld id="{2DD8A5CC-2DE2-4466-8FB2-B1C452A63DE3}" type="slidenum">
              <a:rPr lang="en-IN" smtClean="0"/>
              <a:pPr/>
              <a:t>11</a:t>
            </a:fld>
            <a:endParaRPr lang="en-IN"/>
          </a:p>
        </p:txBody>
      </p:sp>
    </p:spTree>
    <p:extLst>
      <p:ext uri="{BB962C8B-B14F-4D97-AF65-F5344CB8AC3E}">
        <p14:creationId xmlns:p14="http://schemas.microsoft.com/office/powerpoint/2010/main" val="81365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layer structure : connective tissue b/w 2 bones</a:t>
            </a:r>
            <a:r>
              <a:rPr lang="en-US" baseline="0" dirty="0"/>
              <a:t> play the same role as cartilage at the base of skull</a:t>
            </a:r>
          </a:p>
          <a:p>
            <a:r>
              <a:rPr lang="en-US" baseline="0" dirty="0"/>
              <a:t>5 layer structure : each bone at the suture has its own 2 layer periosteum on both sides &amp; intervening 5</a:t>
            </a:r>
            <a:r>
              <a:rPr lang="en-US" baseline="30000" dirty="0"/>
              <a:t>th</a:t>
            </a:r>
            <a:r>
              <a:rPr lang="en-US" baseline="0" dirty="0"/>
              <a:t> layer </a:t>
            </a:r>
            <a:r>
              <a:rPr lang="en-US" baseline="0" dirty="0" err="1"/>
              <a:t>inbetween</a:t>
            </a:r>
            <a:r>
              <a:rPr lang="en-US" baseline="0" dirty="0"/>
              <a:t>.</a:t>
            </a:r>
            <a:endParaRPr lang="en-US" dirty="0"/>
          </a:p>
        </p:txBody>
      </p:sp>
      <p:sp>
        <p:nvSpPr>
          <p:cNvPr id="4" name="Slide Number Placeholder 3"/>
          <p:cNvSpPr>
            <a:spLocks noGrp="1"/>
          </p:cNvSpPr>
          <p:nvPr>
            <p:ph type="sldNum" sz="quarter" idx="10"/>
          </p:nvPr>
        </p:nvSpPr>
        <p:spPr/>
        <p:txBody>
          <a:bodyPr/>
          <a:lstStyle/>
          <a:p>
            <a:fld id="{2DD8A5CC-2DE2-4466-8FB2-B1C452A63DE3}" type="slidenum">
              <a:rPr lang="en-IN" smtClean="0"/>
              <a:pPr/>
              <a:t>17</a:t>
            </a:fld>
            <a:endParaRPr lang="en-IN"/>
          </a:p>
        </p:txBody>
      </p:sp>
    </p:spTree>
    <p:extLst>
      <p:ext uri="{BB962C8B-B14F-4D97-AF65-F5344CB8AC3E}">
        <p14:creationId xmlns:p14="http://schemas.microsoft.com/office/powerpoint/2010/main" val="101078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Intrinsic growth controlling factors were present only in cartilage and periosteum and not in the sutures as described by </a:t>
            </a:r>
            <a:r>
              <a:rPr lang="en-US" sz="1200" dirty="0" err="1">
                <a:latin typeface="Times New Roman" panose="02020603050405020304" pitchFamily="18" charset="0"/>
                <a:cs typeface="Times New Roman" panose="02020603050405020304" pitchFamily="18" charset="0"/>
              </a:rPr>
              <a:t>sicher</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DD8A5CC-2DE2-4466-8FB2-B1C452A63DE3}" type="slidenum">
              <a:rPr lang="en-IN" smtClean="0"/>
              <a:pPr/>
              <a:t>20</a:t>
            </a:fld>
            <a:endParaRPr lang="en-IN"/>
          </a:p>
        </p:txBody>
      </p:sp>
    </p:spTree>
    <p:extLst>
      <p:ext uri="{BB962C8B-B14F-4D97-AF65-F5344CB8AC3E}">
        <p14:creationId xmlns:p14="http://schemas.microsoft.com/office/powerpoint/2010/main" val="357538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8A5CC-2DE2-4466-8FB2-B1C452A63DE3}" type="slidenum">
              <a:rPr lang="en-IN" smtClean="0"/>
              <a:pPr/>
              <a:t>24</a:t>
            </a:fld>
            <a:endParaRPr lang="en-IN"/>
          </a:p>
        </p:txBody>
      </p:sp>
    </p:spTree>
    <p:extLst>
      <p:ext uri="{BB962C8B-B14F-4D97-AF65-F5344CB8AC3E}">
        <p14:creationId xmlns:p14="http://schemas.microsoft.com/office/powerpoint/2010/main" val="5168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24810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28889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7439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12188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74141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286281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55990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100745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68081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6915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F9C5E3-6C36-42FF-8734-AC3FD4CDC4E5}" type="datetimeFigureOut">
              <a:rPr lang="en-IN" smtClean="0"/>
              <a:pPr/>
              <a:t>28-08-2022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55929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9F9C5E3-6C36-42FF-8734-AC3FD4CDC4E5}" type="datetimeFigureOut">
              <a:rPr lang="en-IN" smtClean="0"/>
              <a:pPr/>
              <a:t>28-08-2022</a:t>
            </a:fld>
            <a:endParaRPr lang="en-IN"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6ACED1-B839-44EF-884C-1D6B2641D9F8}" type="slidenum">
              <a:rPr lang="en-IN" smtClean="0"/>
              <a:pPr/>
              <a:t>‹#›</a:t>
            </a:fld>
            <a:endParaRPr lang="en-IN" dirty="0"/>
          </a:p>
        </p:txBody>
      </p:sp>
    </p:spTree>
    <p:extLst>
      <p:ext uri="{BB962C8B-B14F-4D97-AF65-F5344CB8AC3E}">
        <p14:creationId xmlns:p14="http://schemas.microsoft.com/office/powerpoint/2010/main" val="349419337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a:t>
            </a:r>
          </a:p>
          <a:p>
            <a:pPr algn="ctr"/>
            <a:r>
              <a:rPr lang="en-US" sz="2100" dirty="0" smtClean="0">
                <a:latin typeface="Book Antiqua" panose="02040602050305030304" pitchFamily="18" charset="0"/>
              </a:rPr>
              <a:t>THEORIES OF GROWTH</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414783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620688"/>
            <a:ext cx="7418785" cy="5420675"/>
          </a:xfrm>
        </p:spPr>
        <p:txBody>
          <a:bodyPr>
            <a:normAutofit/>
          </a:bodyPr>
          <a:lstStyle/>
          <a:p>
            <a:r>
              <a:rPr lang="en-US" sz="2400" dirty="0"/>
              <a:t>Genetic concepts stipulate that the genotype supplies all the information required for phenotypic expression.</a:t>
            </a:r>
          </a:p>
          <a:p>
            <a:r>
              <a:rPr lang="en-US" sz="2400" b="1" dirty="0" err="1">
                <a:solidFill>
                  <a:srgbClr val="FF0000"/>
                </a:solidFill>
              </a:rPr>
              <a:t>Mossalso</a:t>
            </a:r>
            <a:r>
              <a:rPr lang="en-US" sz="2400" dirty="0"/>
              <a:t> stated in his thesis that the whole plan of growth, the various operations carried out, the order and site of growth and their co-ordination with other system are all embossed in the nucleic acid message.</a:t>
            </a:r>
          </a:p>
          <a:p>
            <a:r>
              <a:rPr lang="en-US" sz="2400" dirty="0"/>
              <a:t>The field of genetics consists of two principle areas: </a:t>
            </a:r>
          </a:p>
          <a:p>
            <a:pPr lvl="1"/>
            <a:r>
              <a:rPr lang="en-US" sz="2400" dirty="0"/>
              <a:t>“</a:t>
            </a:r>
            <a:r>
              <a:rPr lang="en-US" sz="2400" b="1" dirty="0">
                <a:solidFill>
                  <a:srgbClr val="00B050"/>
                </a:solidFill>
              </a:rPr>
              <a:t>TRANSMISSION GENETICS</a:t>
            </a:r>
            <a:r>
              <a:rPr lang="en-US" sz="2400" dirty="0"/>
              <a:t>” is characterized by statistical approach and involved only in explaining possible method of transmission.</a:t>
            </a:r>
          </a:p>
          <a:p>
            <a:pPr lvl="1"/>
            <a:r>
              <a:rPr lang="en-US" sz="2400" dirty="0"/>
              <a:t>It is based on Mendelian laws and didn’t explain about genes or its characteristics.</a:t>
            </a:r>
          </a:p>
        </p:txBody>
      </p:sp>
    </p:spTree>
    <p:extLst>
      <p:ext uri="{BB962C8B-B14F-4D97-AF65-F5344CB8AC3E}">
        <p14:creationId xmlns:p14="http://schemas.microsoft.com/office/powerpoint/2010/main" val="154936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404664"/>
            <a:ext cx="6347713" cy="1163216"/>
          </a:xfrm>
        </p:spPr>
        <p:txBody>
          <a:bodyPr>
            <a:noAutofit/>
          </a:bodyPr>
          <a:lstStyle/>
          <a:p>
            <a:r>
              <a:rPr lang="en-IN" dirty="0">
                <a:latin typeface="Times New Roman" panose="02020603050405020304" pitchFamily="18" charset="0"/>
                <a:cs typeface="Times New Roman" panose="02020603050405020304" pitchFamily="18" charset="0"/>
              </a:rPr>
              <a:t>The Sutural Theory (</a:t>
            </a:r>
            <a:r>
              <a:rPr lang="en-IN" b="1" i="1" u="sng" dirty="0" err="1">
                <a:latin typeface="Times New Roman" panose="02020603050405020304" pitchFamily="18" charset="0"/>
                <a:cs typeface="Times New Roman" panose="02020603050405020304" pitchFamily="18" charset="0"/>
              </a:rPr>
              <a:t>Sicher</a:t>
            </a:r>
            <a:r>
              <a:rPr lang="en-IN" dirty="0">
                <a:latin typeface="Times New Roman" panose="02020603050405020304" pitchFamily="18" charset="0"/>
                <a:cs typeface="Times New Roman" panose="02020603050405020304" pitchFamily="18" charset="0"/>
              </a:rPr>
              <a:t> and </a:t>
            </a:r>
            <a:r>
              <a:rPr lang="en-IN" b="1" i="1" u="sng" dirty="0" err="1">
                <a:latin typeface="Times New Roman" panose="02020603050405020304" pitchFamily="18" charset="0"/>
                <a:cs typeface="Times New Roman" panose="02020603050405020304" pitchFamily="18" charset="0"/>
              </a:rPr>
              <a:t>Weinnman</a:t>
            </a:r>
            <a:r>
              <a:rPr lang="en-IN" dirty="0">
                <a:latin typeface="Times New Roman" panose="02020603050405020304" pitchFamily="18" charset="0"/>
                <a:cs typeface="Times New Roman" panose="02020603050405020304" pitchFamily="18" charset="0"/>
              </a:rPr>
              <a:t> 1952)</a:t>
            </a:r>
          </a:p>
        </p:txBody>
      </p:sp>
      <p:sp>
        <p:nvSpPr>
          <p:cNvPr id="3" name="Content Placeholder 2"/>
          <p:cNvSpPr>
            <a:spLocks noGrp="1"/>
          </p:cNvSpPr>
          <p:nvPr>
            <p:ph idx="1"/>
          </p:nvPr>
        </p:nvSpPr>
        <p:spPr>
          <a:xfrm>
            <a:off x="609599" y="1567880"/>
            <a:ext cx="6347714" cy="5101480"/>
          </a:xfrm>
        </p:spPr>
        <p:txBody>
          <a:bodyPr>
            <a:normAutofit/>
          </a:bodyPr>
          <a:lstStyle/>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400" i="1" dirty="0">
                <a:solidFill>
                  <a:schemeClr val="accent5">
                    <a:lumMod val="75000"/>
                  </a:schemeClr>
                </a:solidFill>
                <a:latin typeface="Times New Roman" panose="02020603050405020304" pitchFamily="18" charset="0"/>
                <a:cs typeface="Times New Roman" panose="02020603050405020304" pitchFamily="18" charset="0"/>
              </a:rPr>
              <a:t>Acc. to this theory, sutures, cartilage and periosteum are all responsible for facial growth</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Sutures are the main contributor  of growth  in craniofacial region.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craniofacial skeleton enlarges due to the expansible forces exerted by the sutures as they separate(next fig.)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3645024"/>
            <a:ext cx="2448272" cy="2266950"/>
          </a:xfrm>
          <a:prstGeom prst="rect">
            <a:avLst/>
          </a:prstGeom>
        </p:spPr>
      </p:pic>
    </p:spTree>
    <p:extLst>
      <p:ext uri="{BB962C8B-B14F-4D97-AF65-F5344CB8AC3E}">
        <p14:creationId xmlns:p14="http://schemas.microsoft.com/office/powerpoint/2010/main" val="420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618208" y="476250"/>
            <a:ext cx="4826000" cy="5545138"/>
          </a:xfrm>
        </p:spPr>
      </p:pic>
    </p:spTree>
    <p:extLst>
      <p:ext uri="{BB962C8B-B14F-4D97-AF65-F5344CB8AC3E}">
        <p14:creationId xmlns:p14="http://schemas.microsoft.com/office/powerpoint/2010/main" val="39734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a:t>
            </a:r>
          </a:p>
        </p:txBody>
      </p:sp>
      <p:sp>
        <p:nvSpPr>
          <p:cNvPr id="3" name="Content Placeholder 2"/>
          <p:cNvSpPr>
            <a:spLocks noGrp="1"/>
          </p:cNvSpPr>
          <p:nvPr>
            <p:ph idx="1"/>
          </p:nvPr>
        </p:nvSpPr>
        <p:spPr>
          <a:xfrm>
            <a:off x="609599" y="1700808"/>
            <a:ext cx="6347714" cy="4450928"/>
          </a:xfrm>
        </p:spPr>
        <p:txBody>
          <a:bodyPr>
            <a:noAutofit/>
          </a:bodyPr>
          <a:lstStyle/>
          <a:p>
            <a:r>
              <a:rPr lang="en-US" sz="2400" dirty="0">
                <a:latin typeface="Times New Roman" panose="02020603050405020304" pitchFamily="18" charset="0"/>
                <a:cs typeface="Times New Roman" panose="02020603050405020304" pitchFamily="18" charset="0"/>
              </a:rPr>
              <a:t>Growth of midface takes place via intrinsically determined sutural expansion of the circummaxillary suture system.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Mandibular growth 			by growth of cartilage of mandibular condyle.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3563888" y="3501008"/>
            <a:ext cx="10801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80728"/>
            <a:ext cx="6347714" cy="5060635"/>
          </a:xfrm>
        </p:spPr>
        <p:txBody>
          <a:bodyPr/>
          <a:lstStyle/>
          <a:p>
            <a:r>
              <a:rPr lang="en-US" sz="2400" b="1" dirty="0">
                <a:latin typeface="Times New Roman" panose="02020603050405020304" pitchFamily="18" charset="0"/>
                <a:cs typeface="Times New Roman" panose="02020603050405020304" pitchFamily="18" charset="0"/>
              </a:rPr>
              <a:t>Sicher</a:t>
            </a:r>
            <a:r>
              <a:rPr lang="en-US" sz="2400" dirty="0">
                <a:latin typeface="Times New Roman" panose="02020603050405020304" pitchFamily="18" charset="0"/>
                <a:cs typeface="Times New Roman" panose="02020603050405020304" pitchFamily="18" charset="0"/>
              </a:rPr>
              <a:t> perceived the mandible as a long bone and the condylar cartilage as comparable to epiphyseal plate.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365" y="2348880"/>
            <a:ext cx="5325875" cy="4032448"/>
          </a:xfrm>
          <a:prstGeom prst="rect">
            <a:avLst/>
          </a:prstGeom>
        </p:spPr>
      </p:pic>
    </p:spTree>
    <p:extLst>
      <p:ext uri="{BB962C8B-B14F-4D97-AF65-F5344CB8AC3E}">
        <p14:creationId xmlns:p14="http://schemas.microsoft.com/office/powerpoint/2010/main" val="34873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1052736"/>
            <a:ext cx="6986738" cy="5805264"/>
          </a:xfrm>
        </p:spPr>
        <p:txBody>
          <a:bodyPr>
            <a:normAutofit/>
          </a:bodyPr>
          <a:lstStyle/>
          <a:p>
            <a:pPr>
              <a:buClr>
                <a:schemeClr val="accent2"/>
              </a:buClr>
            </a:pPr>
            <a:r>
              <a:rPr lang="en-IN" sz="2400" dirty="0">
                <a:latin typeface="Times New Roman" panose="02020603050405020304" pitchFamily="18" charset="0"/>
                <a:cs typeface="Times New Roman" panose="02020603050405020304" pitchFamily="18" charset="0"/>
              </a:rPr>
              <a:t>The sutural theory reinforced the concept that growth of the face and jaws was essentially immutable and independent</a:t>
            </a:r>
            <a:endParaRPr lang="en-US" sz="2400" dirty="0">
              <a:latin typeface="Times New Roman" panose="02020603050405020304" pitchFamily="18" charset="0"/>
              <a:cs typeface="Times New Roman" panose="02020603050405020304" pitchFamily="18" charset="0"/>
            </a:endParaRPr>
          </a:p>
          <a:p>
            <a:pPr>
              <a:buClr>
                <a:schemeClr val="accent2"/>
              </a:buClr>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b="1" dirty="0">
                <a:latin typeface="Times New Roman" panose="02020603050405020304" pitchFamily="18" charset="0"/>
                <a:cs typeface="Times New Roman" panose="02020603050405020304" pitchFamily="18" charset="0"/>
              </a:rPr>
              <a:t>Sicher</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Weinnman</a:t>
            </a:r>
            <a:r>
              <a:rPr lang="en-US" sz="2400" dirty="0">
                <a:latin typeface="Times New Roman" panose="02020603050405020304" pitchFamily="18" charset="0"/>
                <a:cs typeface="Times New Roman" panose="02020603050405020304" pitchFamily="18" charset="0"/>
              </a:rPr>
              <a:t> considered suture as a three layered structure. </a:t>
            </a:r>
          </a:p>
          <a:p>
            <a:pPr>
              <a:buClr>
                <a:schemeClr val="accent2"/>
              </a:buClr>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There is spreading of suture due to proliferation of middle layer of the sutural tissue. </a:t>
            </a:r>
          </a:p>
          <a:p>
            <a:pPr>
              <a:buClr>
                <a:schemeClr val="accent2"/>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2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2737"/>
            <a:ext cx="6347714" cy="3384376"/>
          </a:xfrm>
        </p:spPr>
        <p:txBody>
          <a:bodyPr>
            <a:normAutofit/>
          </a:bodyPr>
          <a:lstStyle/>
          <a:p>
            <a:pPr>
              <a:buClr>
                <a:schemeClr val="accent2"/>
              </a:buClr>
            </a:pPr>
            <a:r>
              <a:rPr lang="en-US" sz="2800" i="1" dirty="0">
                <a:solidFill>
                  <a:schemeClr val="accent5">
                    <a:lumMod val="75000"/>
                  </a:schemeClr>
                </a:solidFill>
                <a:latin typeface="Times New Roman" panose="02020603050405020304" pitchFamily="18" charset="0"/>
                <a:cs typeface="Times New Roman" panose="02020603050405020304" pitchFamily="18" charset="0"/>
              </a:rPr>
              <a:t>Acc. to this concept, tissue separating force exist in the suture itself.</a:t>
            </a:r>
          </a:p>
          <a:p>
            <a:pPr marL="0" indent="0">
              <a:buClr>
                <a:schemeClr val="accent2"/>
              </a:buClr>
              <a:buNone/>
            </a:pPr>
            <a:endParaRPr lang="en-US" sz="2800" dirty="0">
              <a:latin typeface="Times New Roman" panose="02020603050405020304" pitchFamily="18" charset="0"/>
              <a:cs typeface="Times New Roman" panose="02020603050405020304" pitchFamily="18" charset="0"/>
            </a:endParaRPr>
          </a:p>
          <a:p>
            <a:pPr>
              <a:buClr>
                <a:schemeClr val="accent2"/>
              </a:buClr>
            </a:pPr>
            <a:r>
              <a:rPr lang="en-US" sz="2800" dirty="0">
                <a:latin typeface="Times New Roman" panose="02020603050405020304" pitchFamily="18" charset="0"/>
                <a:cs typeface="Times New Roman" panose="02020603050405020304" pitchFamily="18" charset="0"/>
              </a:rPr>
              <a:t>But it is now clear from histological evidences that sutural tissue is not identical to epiphyseal plate of bones.</a:t>
            </a:r>
          </a:p>
          <a:p>
            <a:pPr>
              <a:buClr>
                <a:schemeClr val="accent2"/>
              </a:buClr>
            </a:pPr>
            <a:endParaRPr lang="en-US" sz="2800" dirty="0">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2426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32500"/>
          <a:stretch/>
        </p:blipFill>
        <p:spPr>
          <a:xfrm>
            <a:off x="755576" y="1124744"/>
            <a:ext cx="3600400" cy="3888432"/>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3474" y="548680"/>
            <a:ext cx="3600401" cy="6048672"/>
          </a:xfrm>
          <a:prstGeom prst="rect">
            <a:avLst/>
          </a:prstGeom>
        </p:spPr>
      </p:pic>
    </p:spTree>
    <p:extLst>
      <p:ext uri="{BB962C8B-B14F-4D97-AF65-F5344CB8AC3E}">
        <p14:creationId xmlns:p14="http://schemas.microsoft.com/office/powerpoint/2010/main" val="34078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645024"/>
            <a:ext cx="3528392" cy="3002569"/>
          </a:xfrm>
          <a:prstGeom prst="rect">
            <a:avLst/>
          </a:prstGeom>
        </p:spPr>
      </p:pic>
      <p:sp>
        <p:nvSpPr>
          <p:cNvPr id="2" name="Title 1"/>
          <p:cNvSpPr>
            <a:spLocks noGrp="1"/>
          </p:cNvSpPr>
          <p:nvPr>
            <p:ph type="title"/>
          </p:nvPr>
        </p:nvSpPr>
        <p:spPr>
          <a:xfrm>
            <a:off x="488116" y="330283"/>
            <a:ext cx="7620000" cy="1093728"/>
          </a:xfrm>
        </p:spPr>
        <p:txBody>
          <a:bodyPr>
            <a:normAutofit/>
          </a:bodyPr>
          <a:lstStyle/>
          <a:p>
            <a:r>
              <a:rPr lang="en-US" b="1" dirty="0">
                <a:latin typeface="Times New Roman" panose="02020603050405020304" pitchFamily="18" charset="0"/>
                <a:cs typeface="Times New Roman" panose="02020603050405020304" pitchFamily="18" charset="0"/>
              </a:rPr>
              <a:t>Points against Sutural Theory</a:t>
            </a:r>
            <a:endParaRPr lang="en-I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8116" y="1424011"/>
            <a:ext cx="7620000" cy="5173341"/>
          </a:xfrm>
        </p:spPr>
        <p:txBody>
          <a:bodyPr>
            <a:noAutofit/>
          </a:bodyPr>
          <a:lstStyle/>
          <a:p>
            <a:pPr>
              <a:lnSpc>
                <a:spcPct val="150000"/>
              </a:lnSpc>
              <a:defRPr/>
            </a:pPr>
            <a:r>
              <a:rPr lang="en-US" sz="2000" dirty="0">
                <a:latin typeface="Times New Roman" panose="02020603050405020304" pitchFamily="18" charset="0"/>
                <a:cs typeface="Times New Roman" panose="02020603050405020304" pitchFamily="18" charset="0"/>
              </a:rPr>
              <a:t>Changing of trabecular pattern with age indicate change in direction of growth. It is not acceptable that sutures will have the necessary information for altering growth.</a:t>
            </a:r>
          </a:p>
          <a:p>
            <a:pPr>
              <a:lnSpc>
                <a:spcPct val="150000"/>
              </a:lnSpc>
              <a:defRPr/>
            </a:pPr>
            <a:r>
              <a:rPr lang="en-US" sz="2000" dirty="0">
                <a:latin typeface="Times New Roman" panose="02020603050405020304" pitchFamily="18" charset="0"/>
                <a:cs typeface="Times New Roman" panose="02020603050405020304" pitchFamily="18" charset="0"/>
              </a:rPr>
              <a:t>Extirpation of facial sutures have no appreciable effect on facial skeletal growth thus no innate growth potential.</a:t>
            </a:r>
          </a:p>
          <a:p>
            <a:pPr>
              <a:lnSpc>
                <a:spcPct val="150000"/>
              </a:lnSpc>
              <a:defRPr/>
            </a:pPr>
            <a:r>
              <a:rPr lang="en-US" sz="2000" dirty="0">
                <a:latin typeface="Times New Roman" panose="02020603050405020304" pitchFamily="18" charset="0"/>
                <a:cs typeface="Times New Roman" panose="02020603050405020304" pitchFamily="18" charset="0"/>
              </a:rPr>
              <a:t>Shape of suture is dependent on functional stimuli</a:t>
            </a: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7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6552728" cy="5112568"/>
          </a:xfrm>
        </p:spPr>
        <p:txBody>
          <a:bodyPr>
            <a:noAutofit/>
          </a:bodyPr>
          <a:lstStyle/>
          <a:p>
            <a:pPr>
              <a:lnSpc>
                <a:spcPct val="150000"/>
              </a:lnSpc>
              <a:defRPr/>
            </a:pPr>
            <a:r>
              <a:rPr lang="en-US" sz="2000" dirty="0">
                <a:latin typeface="Times New Roman" panose="02020603050405020304" pitchFamily="18" charset="0"/>
                <a:cs typeface="Times New Roman" panose="02020603050405020304" pitchFamily="18" charset="0"/>
              </a:rPr>
              <a:t>Sutural growth can be halted by mechanical force</a:t>
            </a:r>
          </a:p>
          <a:p>
            <a:pPr>
              <a:lnSpc>
                <a:spcPct val="150000"/>
              </a:lnSpc>
              <a:defRPr/>
            </a:pPr>
            <a:r>
              <a:rPr lang="en-US" sz="2000" dirty="0">
                <a:latin typeface="Times New Roman" panose="02020603050405020304" pitchFamily="18" charset="0"/>
                <a:cs typeface="Times New Roman" panose="02020603050405020304" pitchFamily="18" charset="0"/>
              </a:rPr>
              <a:t>Subcutaneous auto transplantation of the zygomatic-maxillary suture in the Guinea pigs have not been found to grow.</a:t>
            </a:r>
          </a:p>
          <a:p>
            <a:pPr>
              <a:lnSpc>
                <a:spcPct val="150000"/>
              </a:lnSpc>
              <a:defRPr/>
            </a:pPr>
            <a:r>
              <a:rPr lang="en-US" sz="2000" dirty="0">
                <a:latin typeface="Times New Roman" panose="02020603050405020304" pitchFamily="18" charset="0"/>
                <a:cs typeface="Times New Roman" panose="02020603050405020304" pitchFamily="18" charset="0"/>
              </a:rPr>
              <a:t>Growth takes place in cases of untreated cleft palate</a:t>
            </a:r>
          </a:p>
          <a:p>
            <a:pPr>
              <a:lnSpc>
                <a:spcPct val="150000"/>
              </a:lnSpc>
              <a:defRPr/>
            </a:pPr>
            <a:r>
              <a:rPr lang="en-US" sz="2000" dirty="0">
                <a:latin typeface="Times New Roman" panose="02020603050405020304" pitchFamily="18" charset="0"/>
                <a:cs typeface="Times New Roman" panose="02020603050405020304" pitchFamily="18" charset="0"/>
              </a:rPr>
              <a:t>Couldn't explain hydrocephaly and microcephaly</a:t>
            </a:r>
          </a:p>
          <a:p>
            <a:pPr>
              <a:lnSpc>
                <a:spcPct val="150000"/>
              </a:lnSpc>
            </a:pPr>
            <a:endParaRPr lang="en-IN" sz="2000" dirty="0">
              <a:latin typeface="Times New Roman" panose="02020603050405020304" pitchFamily="18" charset="0"/>
              <a:cs typeface="Times New Roman" panose="02020603050405020304" pitchFamily="18" charset="0"/>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509120"/>
            <a:ext cx="3549155" cy="1872208"/>
          </a:xfrm>
          <a:prstGeom prst="rect">
            <a:avLst/>
          </a:prstGeom>
        </p:spPr>
      </p:pic>
    </p:spTree>
    <p:extLst>
      <p:ext uri="{BB962C8B-B14F-4D97-AF65-F5344CB8AC3E}">
        <p14:creationId xmlns:p14="http://schemas.microsoft.com/office/powerpoint/2010/main" val="163483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6956700"/>
              </p:ext>
            </p:extLst>
          </p:nvPr>
        </p:nvGraphicFramePr>
        <p:xfrm>
          <a:off x="1953905" y="2645769"/>
          <a:ext cx="6096000" cy="20497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600" dirty="0" smtClean="0">
                          <a:latin typeface="Arial" panose="020B0604020202020204" pitchFamily="34" charset="0"/>
                          <a:cs typeface="Arial" panose="020B0604020202020204" pitchFamily="34" charset="0"/>
                        </a:rPr>
                        <a:t>CORE AREAS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600" dirty="0" smtClean="0">
                          <a:latin typeface="Arial" panose="020B0604020202020204" pitchFamily="34" charset="0"/>
                          <a:cs typeface="Arial" panose="020B0604020202020204" pitchFamily="34" charset="0"/>
                        </a:rPr>
                        <a:t>DOMAIN</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algn="ctr"/>
                      <a:r>
                        <a:rPr lang="en-US" sz="1600" dirty="0" smtClean="0">
                          <a:latin typeface="Arial" panose="020B0604020202020204" pitchFamily="34" charset="0"/>
                          <a:cs typeface="Arial" panose="020B0604020202020204" pitchFamily="34" charset="0"/>
                        </a:rPr>
                        <a:t>CATEGORY</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303900876"/>
                  </a:ext>
                </a:extLst>
              </a:tr>
              <a:tr h="278130">
                <a:tc>
                  <a:txBody>
                    <a:bodyPr/>
                    <a:lstStyle/>
                    <a:p>
                      <a:r>
                        <a:rPr lang="en-US" sz="1600" dirty="0" smtClean="0">
                          <a:latin typeface="Arial" panose="020B0604020202020204" pitchFamily="34" charset="0"/>
                          <a:cs typeface="Arial" panose="020B0604020202020204" pitchFamily="34" charset="0"/>
                        </a:rPr>
                        <a:t>INTRODUCTION</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AFFECTIVE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DESIRE TO KNOW</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062821912"/>
                  </a:ext>
                </a:extLst>
              </a:tr>
              <a:tr h="278130">
                <a:tc>
                  <a:txBody>
                    <a:bodyPr/>
                    <a:lstStyle/>
                    <a:p>
                      <a:r>
                        <a:rPr lang="en-US" sz="1600" dirty="0" smtClean="0">
                          <a:latin typeface="Arial" panose="020B0604020202020204" pitchFamily="34" charset="0"/>
                          <a:cs typeface="Arial" panose="020B0604020202020204" pitchFamily="34" charset="0"/>
                        </a:rPr>
                        <a:t>GROWTH DEFINITIONS</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COGNITIVE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NEED TO KNOW</a:t>
                      </a:r>
                    </a:p>
                  </a:txBody>
                  <a:tcPr marL="68580" marR="68580" marT="34290" marB="34290"/>
                </a:tc>
                <a:extLst>
                  <a:ext uri="{0D108BD9-81ED-4DB2-BD59-A6C34878D82A}">
                    <a16:rowId xmlns:a16="http://schemas.microsoft.com/office/drawing/2014/main" val="1545171783"/>
                  </a:ext>
                </a:extLst>
              </a:tr>
              <a:tr h="278130">
                <a:tc>
                  <a:txBody>
                    <a:bodyPr/>
                    <a:lstStyle/>
                    <a:p>
                      <a:r>
                        <a:rPr lang="en-US" sz="1600" dirty="0" smtClean="0">
                          <a:latin typeface="Arial" panose="020B0604020202020204" pitchFamily="34" charset="0"/>
                          <a:cs typeface="Arial" panose="020B0604020202020204" pitchFamily="34" charset="0"/>
                        </a:rPr>
                        <a:t>MAJOR</a:t>
                      </a:r>
                      <a:r>
                        <a:rPr lang="en-US" sz="1600" baseline="0" dirty="0" smtClean="0">
                          <a:latin typeface="Arial" panose="020B0604020202020204" pitchFamily="34" charset="0"/>
                          <a:cs typeface="Arial" panose="020B0604020202020204" pitchFamily="34" charset="0"/>
                        </a:rPr>
                        <a:t> THEORIES OF GROWTH</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COGNITIVE</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r>
                        <a:rPr lang="en-US" sz="1600" dirty="0" smtClean="0">
                          <a:latin typeface="Arial" panose="020B0604020202020204" pitchFamily="34" charset="0"/>
                          <a:cs typeface="Arial" panose="020B0604020202020204" pitchFamily="34" charset="0"/>
                        </a:rPr>
                        <a:t>MUST KNOW</a:t>
                      </a:r>
                      <a:endParaRPr lang="en-US"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18556853"/>
                  </a:ext>
                </a:extLst>
              </a:tr>
              <a:tr h="278130">
                <a:tc>
                  <a:txBody>
                    <a:bodyPr/>
                    <a:lstStyle/>
                    <a:p>
                      <a:r>
                        <a:rPr lang="en-US" sz="1600" dirty="0" smtClean="0">
                          <a:latin typeface="Arial" panose="020B0604020202020204" pitchFamily="34" charset="0"/>
                          <a:cs typeface="Arial" panose="020B0604020202020204" pitchFamily="34" charset="0"/>
                        </a:rPr>
                        <a:t>FMH</a:t>
                      </a:r>
                      <a:r>
                        <a:rPr lang="en-US" sz="1600" baseline="0" dirty="0" smtClean="0">
                          <a:latin typeface="Arial" panose="020B0604020202020204" pitchFamily="34" charset="0"/>
                          <a:cs typeface="Arial" panose="020B0604020202020204" pitchFamily="34" charset="0"/>
                        </a:rPr>
                        <a:t> IN DETAIL</a:t>
                      </a:r>
                      <a:endParaRPr lang="en-US" sz="16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MUST  KNOW</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58370348"/>
                  </a:ext>
                </a:extLst>
              </a:tr>
            </a:tbl>
          </a:graphicData>
        </a:graphic>
      </p:graphicFrame>
    </p:spTree>
    <p:extLst>
      <p:ext uri="{BB962C8B-B14F-4D97-AF65-F5344CB8AC3E}">
        <p14:creationId xmlns:p14="http://schemas.microsoft.com/office/powerpoint/2010/main" val="412014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94122"/>
          </a:xfrm>
        </p:spPr>
        <p:txBody>
          <a:bodyPr>
            <a:normAutofit/>
          </a:bodyPr>
          <a:lstStyle/>
          <a:p>
            <a:r>
              <a:rPr lang="en-US" sz="4800" dirty="0"/>
              <a:t>Cartilaginous Theory (Scott)</a:t>
            </a:r>
            <a:endParaRPr lang="en-IN" dirty="0"/>
          </a:p>
        </p:txBody>
      </p:sp>
      <p:sp>
        <p:nvSpPr>
          <p:cNvPr id="3" name="Content Placeholder 2"/>
          <p:cNvSpPr>
            <a:spLocks noGrp="1"/>
          </p:cNvSpPr>
          <p:nvPr>
            <p:ph idx="1"/>
          </p:nvPr>
        </p:nvSpPr>
        <p:spPr>
          <a:xfrm>
            <a:off x="467544" y="1268760"/>
            <a:ext cx="7620000" cy="5328592"/>
          </a:xfrm>
        </p:spPr>
        <p:txBody>
          <a:bodyPr>
            <a:noAutofit/>
          </a:bodyPr>
          <a:lstStyle/>
          <a:p>
            <a:pPr>
              <a:lnSpc>
                <a:spcPct val="150000"/>
              </a:lnSpc>
              <a:defRPr/>
            </a:pPr>
            <a:r>
              <a:rPr lang="en-US" sz="2000" b="1" dirty="0">
                <a:latin typeface="Times New Roman" panose="02020603050405020304" pitchFamily="18" charset="0"/>
                <a:cs typeface="Times New Roman" panose="02020603050405020304" pitchFamily="18" charset="0"/>
              </a:rPr>
              <a:t>Also known as Scott hypothesis / Nasal septum theory / Nasocapsular theory.</a:t>
            </a:r>
          </a:p>
          <a:p>
            <a:pPr>
              <a:lnSpc>
                <a:spcPct val="150000"/>
              </a:lnSpc>
              <a:defRPr/>
            </a:pPr>
            <a:r>
              <a:rPr lang="en-US" sz="2400" b="1" i="1" dirty="0">
                <a:solidFill>
                  <a:schemeClr val="accent1"/>
                </a:solidFill>
                <a:latin typeface="Arial"/>
                <a:cs typeface="Arial"/>
              </a:rPr>
              <a:t>Essence of</a:t>
            </a:r>
            <a:r>
              <a:rPr lang="en-US" sz="2400" b="1" i="1" spc="-60" dirty="0">
                <a:solidFill>
                  <a:schemeClr val="accent1"/>
                </a:solidFill>
                <a:latin typeface="Arial"/>
                <a:cs typeface="Arial"/>
              </a:rPr>
              <a:t> </a:t>
            </a:r>
            <a:r>
              <a:rPr lang="en-US" sz="2400" b="1" i="1" dirty="0">
                <a:solidFill>
                  <a:schemeClr val="accent1"/>
                </a:solidFill>
                <a:latin typeface="Arial"/>
                <a:cs typeface="Arial"/>
              </a:rPr>
              <a:t>theory:</a:t>
            </a:r>
          </a:p>
          <a:p>
            <a:pPr marL="12700" marR="5080">
              <a:lnSpc>
                <a:spcPct val="100000"/>
              </a:lnSpc>
              <a:spcBef>
                <a:spcPts val="100"/>
              </a:spcBef>
            </a:pPr>
            <a:r>
              <a:rPr lang="en-US" sz="2400" i="1" dirty="0">
                <a:solidFill>
                  <a:schemeClr val="accent5">
                    <a:lumMod val="75000"/>
                  </a:schemeClr>
                </a:solidFill>
                <a:latin typeface="Times New Roman" panose="02020603050405020304" pitchFamily="18" charset="0"/>
                <a:cs typeface="Times New Roman" panose="02020603050405020304" pitchFamily="18" charset="0"/>
              </a:rPr>
              <a:t>According to this theory, sutures play </a:t>
            </a:r>
            <a:r>
              <a:rPr lang="en-US" sz="2400" i="1" spc="-5" dirty="0">
                <a:solidFill>
                  <a:schemeClr val="accent5">
                    <a:lumMod val="75000"/>
                  </a:schemeClr>
                </a:solidFill>
                <a:latin typeface="Times New Roman" panose="02020603050405020304" pitchFamily="18" charset="0"/>
                <a:cs typeface="Times New Roman" panose="02020603050405020304" pitchFamily="18" charset="0"/>
              </a:rPr>
              <a:t>little</a:t>
            </a:r>
            <a:r>
              <a:rPr lang="en-US" sz="2400" i="1" spc="-75"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a:solidFill>
                  <a:schemeClr val="accent5">
                    <a:lumMod val="75000"/>
                  </a:schemeClr>
                </a:solidFill>
                <a:latin typeface="Times New Roman" panose="02020603050405020304" pitchFamily="18" charset="0"/>
                <a:cs typeface="Times New Roman" panose="02020603050405020304" pitchFamily="18" charset="0"/>
              </a:rPr>
              <a:t>role </a:t>
            </a:r>
            <a:r>
              <a:rPr lang="en-US" sz="2400" i="1" spc="-5" dirty="0">
                <a:solidFill>
                  <a:schemeClr val="accent5">
                    <a:lumMod val="75000"/>
                  </a:schemeClr>
                </a:solidFill>
                <a:latin typeface="Times New Roman" panose="02020603050405020304" pitchFamily="18" charset="0"/>
                <a:cs typeface="Times New Roman" panose="02020603050405020304" pitchFamily="18" charset="0"/>
              </a:rPr>
              <a:t>or no </a:t>
            </a:r>
            <a:r>
              <a:rPr lang="en-US" sz="2400" i="1" dirty="0">
                <a:solidFill>
                  <a:schemeClr val="accent5">
                    <a:lumMod val="75000"/>
                  </a:schemeClr>
                </a:solidFill>
                <a:latin typeface="Times New Roman" panose="02020603050405020304" pitchFamily="18" charset="0"/>
                <a:cs typeface="Times New Roman" panose="02020603050405020304" pitchFamily="18" charset="0"/>
              </a:rPr>
              <a:t>direct role </a:t>
            </a:r>
            <a:r>
              <a:rPr lang="en-US" sz="2400" i="1" spc="-5" dirty="0">
                <a:solidFill>
                  <a:schemeClr val="accent5">
                    <a:lumMod val="75000"/>
                  </a:schemeClr>
                </a:solidFill>
                <a:latin typeface="Times New Roman" panose="02020603050405020304" pitchFamily="18" charset="0"/>
                <a:cs typeface="Times New Roman" panose="02020603050405020304" pitchFamily="18" charset="0"/>
              </a:rPr>
              <a:t>in </a:t>
            </a:r>
            <a:r>
              <a:rPr lang="en-US" sz="2400" i="1" spc="-10" dirty="0">
                <a:solidFill>
                  <a:schemeClr val="accent5">
                    <a:lumMod val="75000"/>
                  </a:schemeClr>
                </a:solidFill>
                <a:latin typeface="Times New Roman" panose="02020603050405020304" pitchFamily="18" charset="0"/>
                <a:cs typeface="Times New Roman" panose="02020603050405020304" pitchFamily="18" charset="0"/>
              </a:rPr>
              <a:t>the </a:t>
            </a:r>
            <a:r>
              <a:rPr lang="en-US" sz="2400" i="1" dirty="0">
                <a:solidFill>
                  <a:schemeClr val="accent5">
                    <a:lumMod val="75000"/>
                  </a:schemeClr>
                </a:solidFill>
                <a:latin typeface="Times New Roman" panose="02020603050405020304" pitchFamily="18" charset="0"/>
                <a:cs typeface="Times New Roman" panose="02020603050405020304" pitchFamily="18" charset="0"/>
              </a:rPr>
              <a:t>growth of </a:t>
            </a:r>
            <a:r>
              <a:rPr lang="en-US" sz="2400" i="1" spc="-10" dirty="0">
                <a:solidFill>
                  <a:schemeClr val="accent5">
                    <a:lumMod val="75000"/>
                  </a:schemeClr>
                </a:solidFill>
                <a:latin typeface="Times New Roman" panose="02020603050405020304" pitchFamily="18" charset="0"/>
                <a:cs typeface="Times New Roman" panose="02020603050405020304" pitchFamily="18" charset="0"/>
              </a:rPr>
              <a:t>the </a:t>
            </a:r>
            <a:r>
              <a:rPr lang="en-US" sz="2400" i="1" dirty="0">
                <a:solidFill>
                  <a:schemeClr val="accent5">
                    <a:lumMod val="75000"/>
                  </a:schemeClr>
                </a:solidFill>
                <a:latin typeface="Times New Roman" panose="02020603050405020304" pitchFamily="18" charset="0"/>
                <a:cs typeface="Times New Roman" panose="02020603050405020304" pitchFamily="18" charset="0"/>
              </a:rPr>
              <a:t>craniofacial skeleton</a:t>
            </a:r>
            <a:r>
              <a:rPr lang="en-US" sz="2400" i="1" spc="-50" dirty="0">
                <a:solidFill>
                  <a:schemeClr val="accent5">
                    <a:lumMod val="75000"/>
                  </a:schemeClr>
                </a:solidFill>
                <a:latin typeface="Times New Roman" panose="02020603050405020304" pitchFamily="18" charset="0"/>
                <a:cs typeface="Times New Roman" panose="02020603050405020304" pitchFamily="18" charset="0"/>
              </a:rPr>
              <a:t> </a:t>
            </a:r>
            <a:r>
              <a:rPr lang="en-US" sz="2400" i="1" dirty="0">
                <a:solidFill>
                  <a:schemeClr val="accent5">
                    <a:lumMod val="75000"/>
                  </a:schemeClr>
                </a:solidFill>
                <a:latin typeface="Times New Roman" panose="02020603050405020304" pitchFamily="18" charset="0"/>
                <a:cs typeface="Times New Roman" panose="02020603050405020304" pitchFamily="18" charset="0"/>
              </a:rPr>
              <a:t>.</a:t>
            </a:r>
          </a:p>
          <a:p>
            <a:pPr marL="12700" marR="5080">
              <a:lnSpc>
                <a:spcPct val="100000"/>
              </a:lnSpc>
              <a:spcBef>
                <a:spcPts val="100"/>
              </a:spcBef>
            </a:pPr>
            <a:endParaRPr lang="en-US" sz="2000" dirty="0">
              <a:solidFill>
                <a:schemeClr val="tx1"/>
              </a:solidFill>
              <a:latin typeface="Times New Roman" panose="02020603050405020304" pitchFamily="18" charset="0"/>
              <a:cs typeface="Times New Roman" panose="02020603050405020304" pitchFamily="18" charset="0"/>
            </a:endParaRPr>
          </a:p>
          <a:p>
            <a:pPr marL="12700" marR="131445">
              <a:lnSpc>
                <a:spcPct val="100000"/>
              </a:lnSpc>
            </a:pPr>
            <a:r>
              <a:rPr lang="en-US" sz="2000" dirty="0">
                <a:solidFill>
                  <a:schemeClr val="tx1"/>
                </a:solidFill>
                <a:latin typeface="Times New Roman" panose="02020603050405020304" pitchFamily="18" charset="0"/>
                <a:cs typeface="Times New Roman" panose="02020603050405020304" pitchFamily="18" charset="0"/>
              </a:rPr>
              <a:t>Sutures </a:t>
            </a:r>
            <a:r>
              <a:rPr lang="en-US" sz="2000" spc="-5" dirty="0">
                <a:solidFill>
                  <a:schemeClr val="tx1"/>
                </a:solidFill>
                <a:latin typeface="Times New Roman" panose="02020603050405020304" pitchFamily="18" charset="0"/>
                <a:cs typeface="Times New Roman" panose="02020603050405020304" pitchFamily="18" charset="0"/>
              </a:rPr>
              <a:t>are </a:t>
            </a:r>
            <a:r>
              <a:rPr lang="en-US" sz="2000" dirty="0">
                <a:solidFill>
                  <a:schemeClr val="tx1"/>
                </a:solidFill>
                <a:latin typeface="Times New Roman" panose="02020603050405020304" pitchFamily="18" charset="0"/>
                <a:cs typeface="Times New Roman" panose="02020603050405020304" pitchFamily="18" charset="0"/>
              </a:rPr>
              <a:t>considered </a:t>
            </a:r>
            <a:r>
              <a:rPr lang="en-US" sz="2000" spc="-5" dirty="0">
                <a:solidFill>
                  <a:schemeClr val="tx1"/>
                </a:solidFill>
                <a:latin typeface="Times New Roman" panose="02020603050405020304" pitchFamily="18" charset="0"/>
                <a:cs typeface="Times New Roman" panose="02020603050405020304" pitchFamily="18" charset="0"/>
              </a:rPr>
              <a:t>as </a:t>
            </a:r>
            <a:r>
              <a:rPr lang="en-US" sz="2000" dirty="0">
                <a:solidFill>
                  <a:schemeClr val="tx1"/>
                </a:solidFill>
                <a:latin typeface="Times New Roman" panose="02020603050405020304" pitchFamily="18" charset="0"/>
                <a:cs typeface="Times New Roman" panose="02020603050405020304" pitchFamily="18" charset="0"/>
              </a:rPr>
              <a:t>merely passive, secondary </a:t>
            </a:r>
            <a:r>
              <a:rPr lang="en-US" sz="2000" spc="-5" dirty="0">
                <a:solidFill>
                  <a:schemeClr val="tx1"/>
                </a:solidFill>
                <a:latin typeface="Times New Roman" panose="02020603050405020304" pitchFamily="18" charset="0"/>
                <a:cs typeface="Times New Roman" panose="02020603050405020304" pitchFamily="18" charset="0"/>
              </a:rPr>
              <a:t>and</a:t>
            </a:r>
            <a:r>
              <a:rPr lang="en-US" sz="2000" spc="-9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compensatory sites of bone formation and</a:t>
            </a:r>
            <a:r>
              <a:rPr lang="en-US" sz="2000" spc="-6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growth</a:t>
            </a:r>
          </a:p>
          <a:p>
            <a:pPr marL="12700" marR="131445">
              <a:lnSpc>
                <a:spcPct val="100000"/>
              </a:lnSpc>
            </a:pPr>
            <a:endParaRPr lang="en-US" sz="2000" dirty="0">
              <a:solidFill>
                <a:schemeClr val="tx1"/>
              </a:solidFill>
              <a:latin typeface="Times New Roman" panose="02020603050405020304" pitchFamily="18" charset="0"/>
              <a:cs typeface="Times New Roman" panose="02020603050405020304" pitchFamily="18" charset="0"/>
            </a:endParaRPr>
          </a:p>
          <a:p>
            <a:pPr marL="12700" marR="131445">
              <a:lnSpc>
                <a:spcPct val="100000"/>
              </a:lnSpc>
            </a:pPr>
            <a:r>
              <a:rPr lang="en-US" sz="2000" dirty="0">
                <a:latin typeface="Times New Roman" panose="02020603050405020304" pitchFamily="18" charset="0"/>
                <a:cs typeface="Times New Roman" panose="02020603050405020304" pitchFamily="18" charset="0"/>
              </a:rPr>
              <a:t>Intrinsic growth controlling factors were present only in cartilage and periosteum </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90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7859216" cy="5132040"/>
          </a:xfrm>
        </p:spPr>
        <p:txBody>
          <a:bodyPr>
            <a:normAutofit/>
          </a:bodyPr>
          <a:lstStyle/>
          <a:p>
            <a:pPr>
              <a:lnSpc>
                <a:spcPct val="150000"/>
              </a:lnSpc>
              <a:defRPr/>
            </a:pPr>
            <a:r>
              <a:rPr lang="en-US" sz="2000" dirty="0">
                <a:latin typeface="Times New Roman" panose="02020603050405020304" pitchFamily="18" charset="0"/>
                <a:cs typeface="Times New Roman" panose="02020603050405020304" pitchFamily="18" charset="0"/>
              </a:rPr>
              <a:t>Growth in sutures was  permissive, secondary and entirely dependent on the growth of the cartilage and adjacent soft tissues. </a:t>
            </a:r>
          </a:p>
          <a:p>
            <a:pPr>
              <a:lnSpc>
                <a:spcPct val="150000"/>
              </a:lnSpc>
              <a:defRPr/>
            </a:pPr>
            <a:endParaRPr lang="en-US" sz="2000" dirty="0">
              <a:latin typeface="Times New Roman" panose="02020603050405020304" pitchFamily="18" charset="0"/>
              <a:cs typeface="Times New Roman" panose="02020603050405020304" pitchFamily="18" charset="0"/>
            </a:endParaRPr>
          </a:p>
          <a:p>
            <a:pPr>
              <a:lnSpc>
                <a:spcPct val="150000"/>
              </a:lnSpc>
              <a:defRPr/>
            </a:pPr>
            <a:r>
              <a:rPr lang="en-US" sz="2000" dirty="0">
                <a:latin typeface="Times New Roman" panose="02020603050405020304" pitchFamily="18" charset="0"/>
                <a:cs typeface="Times New Roman" panose="02020603050405020304" pitchFamily="18" charset="0"/>
              </a:rPr>
              <a:t>The cranial base synchondroses cause the growth of the cranial base and Scott compared the condylar cartilage to the cranial base cartilage.</a:t>
            </a:r>
          </a:p>
          <a:p>
            <a:pPr marL="0" indent="0">
              <a:lnSpc>
                <a:spcPct val="150000"/>
              </a:lnSpc>
              <a:buNone/>
              <a:defRPr/>
            </a:pPr>
            <a:endParaRPr lang="en-US" sz="2000" dirty="0">
              <a:latin typeface="Times New Roman" panose="02020603050405020304" pitchFamily="18" charset="0"/>
              <a:cs typeface="Times New Roman" panose="02020603050405020304" pitchFamily="18" charset="0"/>
            </a:endParaRPr>
          </a:p>
          <a:p>
            <a:pPr>
              <a:lnSpc>
                <a:spcPct val="150000"/>
              </a:lnSpc>
              <a:defRPr/>
            </a:pPr>
            <a:r>
              <a:rPr lang="en-US" sz="2000" dirty="0">
                <a:latin typeface="Times New Roman" panose="02020603050405020304" pitchFamily="18" charset="0"/>
                <a:cs typeface="Times New Roman" panose="02020603050405020304" pitchFamily="18" charset="0"/>
              </a:rPr>
              <a:t>Histologic research validates much of the Scott hypothesis</a:t>
            </a:r>
            <a:endParaRPr lang="en-IN" sz="2000" dirty="0">
              <a:latin typeface="Times New Roman" panose="02020603050405020304" pitchFamily="18" charset="0"/>
              <a:cs typeface="Times New Roman" panose="02020603050405020304" pitchFamily="18" charset="0"/>
            </a:endParaRPr>
          </a:p>
          <a:p>
            <a:pPr algn="just"/>
            <a:endParaRPr lang="en-IN" sz="2000" dirty="0">
              <a:latin typeface="Times New Roman" panose="02020603050405020304" pitchFamily="18" charset="0"/>
              <a:cs typeface="Times New Roman" panose="02020603050405020304" pitchFamily="18" charset="0"/>
            </a:endParaRPr>
          </a:p>
          <a:p>
            <a:pPr algn="just"/>
            <a:r>
              <a:rPr lang="en-IN" sz="2000" dirty="0">
                <a:latin typeface="Times New Roman" panose="02020603050405020304" pitchFamily="18" charset="0"/>
                <a:cs typeface="Times New Roman" panose="02020603050405020304" pitchFamily="18" charset="0"/>
              </a:rPr>
              <a:t>Nasal septum is most active and important part for craniofacial skeletal growth at late prenatally and early postnatally</a:t>
            </a:r>
          </a:p>
          <a:p>
            <a:pPr algn="just"/>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2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4" y="1916832"/>
            <a:ext cx="4381159" cy="47263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8023" y="1340768"/>
            <a:ext cx="4418941" cy="5184576"/>
          </a:xfrm>
          <a:prstGeom prst="rect">
            <a:avLst/>
          </a:prstGeom>
        </p:spPr>
      </p:pic>
      <p:sp>
        <p:nvSpPr>
          <p:cNvPr id="6" name="TextBox 5"/>
          <p:cNvSpPr txBox="1"/>
          <p:nvPr/>
        </p:nvSpPr>
        <p:spPr>
          <a:xfrm>
            <a:off x="7030900" y="6156012"/>
            <a:ext cx="1800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16926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68760"/>
            <a:ext cx="6768752" cy="4104456"/>
          </a:xfrm>
        </p:spPr>
        <p:txBody>
          <a:bodyPr>
            <a:normAutofit/>
          </a:bodyPr>
          <a:lstStyle/>
          <a:p>
            <a:pPr algn="just"/>
            <a:r>
              <a:rPr lang="en-IN" sz="2400" dirty="0">
                <a:latin typeface="Times New Roman" panose="02020603050405020304" pitchFamily="18" charset="0"/>
                <a:cs typeface="Times New Roman" panose="02020603050405020304" pitchFamily="18" charset="0"/>
              </a:rPr>
              <a:t>The anterior-inferior growth of the nasal septal cartilage, buttressed against the cranial base posteriorly, “drives” the midface downward and forward</a:t>
            </a:r>
          </a:p>
          <a:p>
            <a:pPr algn="just"/>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Cartilage of the mandibular condyles directly determines the growth of the mandible as its “pushes” the mandible downward and forward.</a:t>
            </a:r>
          </a:p>
          <a:p>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82653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8335" y="332656"/>
            <a:ext cx="5827961" cy="434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47664" y="4869160"/>
            <a:ext cx="5472608"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Growth of nasal septal(NS) cartilage pushes the midface downward and forward relative to anterior cranial base. This separates the </a:t>
            </a:r>
            <a:r>
              <a:rPr lang="en-US" sz="2000" dirty="0" err="1">
                <a:latin typeface="Times New Roman" panose="02020603050405020304" pitchFamily="18" charset="0"/>
                <a:cs typeface="Times New Roman" panose="02020603050405020304" pitchFamily="18" charset="0"/>
              </a:rPr>
              <a:t>midfacial</a:t>
            </a:r>
            <a:r>
              <a:rPr lang="en-US" sz="2000" dirty="0">
                <a:latin typeface="Times New Roman" panose="02020603050405020304" pitchFamily="18" charset="0"/>
                <a:cs typeface="Times New Roman" panose="02020603050405020304" pitchFamily="18" charset="0"/>
              </a:rPr>
              <a:t> suture system, which then fills in via secondary, compensatory sutural bone growth. </a:t>
            </a:r>
          </a:p>
        </p:txBody>
      </p:sp>
    </p:spTree>
    <p:extLst>
      <p:ext uri="{BB962C8B-B14F-4D97-AF65-F5344CB8AC3E}">
        <p14:creationId xmlns:p14="http://schemas.microsoft.com/office/powerpoint/2010/main" val="12166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345" y="836613"/>
            <a:ext cx="6999559" cy="5400675"/>
          </a:xfrm>
        </p:spPr>
      </p:pic>
    </p:spTree>
    <p:extLst>
      <p:ext uri="{BB962C8B-B14F-4D97-AF65-F5344CB8AC3E}">
        <p14:creationId xmlns:p14="http://schemas.microsoft.com/office/powerpoint/2010/main" val="373057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04664"/>
            <a:ext cx="6347713" cy="1080120"/>
          </a:xfrm>
        </p:spPr>
        <p:txBody>
          <a:bodyPr/>
          <a:lstStyle/>
          <a:p>
            <a:r>
              <a:rPr lang="en-US" dirty="0">
                <a:latin typeface="Times New Roman" panose="02020603050405020304" pitchFamily="18" charset="0"/>
                <a:cs typeface="Times New Roman" panose="02020603050405020304" pitchFamily="18" charset="0"/>
              </a:rPr>
              <a:t>Evidences supporting the theory:</a:t>
            </a:r>
          </a:p>
        </p:txBody>
      </p:sp>
      <p:sp>
        <p:nvSpPr>
          <p:cNvPr id="3" name="Content Placeholder 2"/>
          <p:cNvSpPr>
            <a:spLocks noGrp="1"/>
          </p:cNvSpPr>
          <p:nvPr>
            <p:ph idx="1"/>
          </p:nvPr>
        </p:nvSpPr>
        <p:spPr>
          <a:xfrm>
            <a:off x="644738" y="1268760"/>
            <a:ext cx="6347714" cy="4772603"/>
          </a:xfrm>
        </p:spPr>
        <p:txBody>
          <a:bodyPr>
            <a:normAutofit/>
          </a:bodyPr>
          <a:lstStyle/>
          <a:p>
            <a:pPr>
              <a:buClr>
                <a:schemeClr val="accent2"/>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Extirpation of septal cartilage in growing rats resulted in deficient growth of the snout.</a:t>
            </a:r>
          </a:p>
          <a:p>
            <a:pPr>
              <a:buClr>
                <a:schemeClr val="accent2"/>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2700" marR="5080">
              <a:lnSpc>
                <a:spcPct val="100000"/>
              </a:lnSpc>
              <a:spcBef>
                <a:spcPts val="105"/>
              </a:spcBef>
              <a:buClr>
                <a:schemeClr val="accent2"/>
              </a:buClr>
              <a:buFont typeface="Wingdings" panose="05000000000000000000" pitchFamily="2" charset="2"/>
              <a:buChar char="Ø"/>
              <a:tabLst>
                <a:tab pos="479425" algn="l"/>
              </a:tabLst>
            </a:pPr>
            <a:r>
              <a:rPr lang="en-US" sz="2000" dirty="0">
                <a:solidFill>
                  <a:schemeClr val="tx1"/>
                </a:solidFill>
                <a:latin typeface="Times New Roman" panose="02020603050405020304" pitchFamily="18" charset="0"/>
                <a:cs typeface="Times New Roman" panose="02020603050405020304" pitchFamily="18" charset="0"/>
              </a:rPr>
              <a:t>Burstone emphasized the importance of </a:t>
            </a:r>
            <a:r>
              <a:rPr lang="en-US" sz="2000" spc="-5" dirty="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septal growth impulse </a:t>
            </a:r>
            <a:r>
              <a:rPr lang="en-US" sz="2000" spc="-10" dirty="0">
                <a:solidFill>
                  <a:schemeClr val="tx1"/>
                </a:solidFill>
                <a:latin typeface="Times New Roman" panose="02020603050405020304" pitchFamily="18" charset="0"/>
                <a:cs typeface="Times New Roman" panose="02020603050405020304" pitchFamily="18" charset="0"/>
              </a:rPr>
              <a:t>to </a:t>
            </a:r>
            <a:r>
              <a:rPr lang="en-US" sz="2000" spc="-5" dirty="0">
                <a:solidFill>
                  <a:schemeClr val="tx1"/>
                </a:solidFill>
                <a:latin typeface="Times New Roman" panose="02020603050405020304" pitchFamily="18" charset="0"/>
                <a:cs typeface="Times New Roman" panose="02020603050405020304" pitchFamily="18" charset="0"/>
              </a:rPr>
              <a:t>maxillary </a:t>
            </a:r>
            <a:r>
              <a:rPr lang="en-US" sz="2000" dirty="0">
                <a:solidFill>
                  <a:schemeClr val="tx1"/>
                </a:solidFill>
                <a:latin typeface="Times New Roman" panose="02020603050405020304" pitchFamily="18" charset="0"/>
                <a:cs typeface="Times New Roman" panose="02020603050405020304" pitchFamily="18" charset="0"/>
              </a:rPr>
              <a:t>growth in </a:t>
            </a:r>
            <a:r>
              <a:rPr lang="en-US" sz="2000" spc="-5" dirty="0">
                <a:solidFill>
                  <a:schemeClr val="tx1"/>
                </a:solidFill>
                <a:latin typeface="Times New Roman" panose="02020603050405020304" pitchFamily="18" charset="0"/>
                <a:cs typeface="Times New Roman" panose="02020603050405020304" pitchFamily="18" charset="0"/>
              </a:rPr>
              <a:t>cleft palate</a:t>
            </a:r>
            <a:r>
              <a:rPr lang="en-US" sz="2000" spc="-4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cases.</a:t>
            </a:r>
          </a:p>
          <a:p>
            <a:pPr>
              <a:lnSpc>
                <a:spcPct val="100000"/>
              </a:lnSpc>
              <a:spcBef>
                <a:spcPts val="25"/>
              </a:spcBef>
              <a:buClr>
                <a:schemeClr val="accent2"/>
              </a:buClr>
              <a:buFont typeface="Wingdings" panose="05000000000000000000" pitchFamily="2" charset="2"/>
              <a:buChar char="Ø"/>
            </a:pPr>
            <a:endParaRPr lang="en-US" sz="3200" dirty="0">
              <a:solidFill>
                <a:schemeClr val="tx1"/>
              </a:solidFill>
              <a:latin typeface="Times New Roman" panose="02020603050405020304" pitchFamily="18" charset="0"/>
              <a:cs typeface="Times New Roman" panose="02020603050405020304" pitchFamily="18" charset="0"/>
            </a:endParaRPr>
          </a:p>
          <a:p>
            <a:pPr marL="412750" marR="32384" lvl="1">
              <a:spcBef>
                <a:spcPts val="5"/>
              </a:spcBef>
              <a:buClr>
                <a:schemeClr val="accent2"/>
              </a:buClr>
              <a:buFont typeface="Wingdings" panose="05000000000000000000" pitchFamily="2" charset="2"/>
              <a:buChar char="§"/>
              <a:tabLst>
                <a:tab pos="376555" algn="l"/>
                <a:tab pos="2365375" algn="l"/>
              </a:tabLst>
            </a:pPr>
            <a:r>
              <a:rPr lang="en-US" sz="2000" i="1" spc="-5" dirty="0">
                <a:solidFill>
                  <a:srgbClr val="002060"/>
                </a:solidFill>
                <a:latin typeface="Times New Roman" panose="02020603050405020304" pitchFamily="18" charset="0"/>
                <a:cs typeface="Times New Roman" panose="02020603050405020304" pitchFamily="18" charset="0"/>
              </a:rPr>
              <a:t>Failures </a:t>
            </a:r>
            <a:r>
              <a:rPr lang="en-US" sz="2000" i="1" dirty="0">
                <a:solidFill>
                  <a:srgbClr val="002060"/>
                </a:solidFill>
                <a:latin typeface="Times New Roman" panose="02020603050405020304" pitchFamily="18" charset="0"/>
                <a:cs typeface="Times New Roman" panose="02020603050405020304" pitchFamily="18" charset="0"/>
              </a:rPr>
              <a:t>of </a:t>
            </a:r>
            <a:r>
              <a:rPr lang="en-US" sz="2000" i="1" spc="-5" dirty="0">
                <a:solidFill>
                  <a:srgbClr val="002060"/>
                </a:solidFill>
                <a:latin typeface="Times New Roman" panose="02020603050405020304" pitchFamily="18" charset="0"/>
                <a:cs typeface="Times New Roman" panose="02020603050405020304" pitchFamily="18" charset="0"/>
              </a:rPr>
              <a:t>the </a:t>
            </a:r>
            <a:r>
              <a:rPr lang="en-US" sz="2000" i="1" dirty="0">
                <a:solidFill>
                  <a:srgbClr val="002060"/>
                </a:solidFill>
                <a:latin typeface="Times New Roman" panose="02020603050405020304" pitchFamily="18" charset="0"/>
                <a:cs typeface="Times New Roman" panose="02020603050405020304" pitchFamily="18" charset="0"/>
              </a:rPr>
              <a:t>underdeveloped  maxillary segment to </a:t>
            </a:r>
            <a:r>
              <a:rPr lang="en-US" sz="2000" i="1" spc="-5" dirty="0">
                <a:solidFill>
                  <a:srgbClr val="002060"/>
                </a:solidFill>
                <a:latin typeface="Times New Roman" panose="02020603050405020304" pitchFamily="18" charset="0"/>
                <a:cs typeface="Times New Roman" panose="02020603050405020304" pitchFamily="18" charset="0"/>
              </a:rPr>
              <a:t>unite </a:t>
            </a:r>
            <a:r>
              <a:rPr lang="en-US" sz="2000" i="1" dirty="0">
                <a:solidFill>
                  <a:srgbClr val="002060"/>
                </a:solidFill>
                <a:latin typeface="Times New Roman" panose="02020603050405020304" pitchFamily="18" charset="0"/>
                <a:cs typeface="Times New Roman" panose="02020603050405020304" pitchFamily="18" charset="0"/>
              </a:rPr>
              <a:t>with </a:t>
            </a:r>
            <a:r>
              <a:rPr lang="en-US" sz="2000" i="1" spc="-5" dirty="0">
                <a:solidFill>
                  <a:srgbClr val="002060"/>
                </a:solidFill>
                <a:latin typeface="Times New Roman" panose="02020603050405020304" pitchFamily="18" charset="0"/>
                <a:cs typeface="Times New Roman" panose="02020603050405020304" pitchFamily="18" charset="0"/>
              </a:rPr>
              <a:t>nasal  </a:t>
            </a:r>
            <a:r>
              <a:rPr lang="en-US" sz="2000" i="1" dirty="0">
                <a:solidFill>
                  <a:srgbClr val="002060"/>
                </a:solidFill>
                <a:latin typeface="Times New Roman" panose="02020603050405020304" pitchFamily="18" charset="0"/>
                <a:cs typeface="Times New Roman" panose="02020603050405020304" pitchFamily="18" charset="0"/>
              </a:rPr>
              <a:t>septum in complete </a:t>
            </a:r>
            <a:r>
              <a:rPr lang="en-US" sz="2000" i="1" spc="-5" dirty="0">
                <a:solidFill>
                  <a:srgbClr val="002060"/>
                </a:solidFill>
                <a:latin typeface="Times New Roman" panose="02020603050405020304" pitchFamily="18" charset="0"/>
                <a:cs typeface="Times New Roman" panose="02020603050405020304" pitchFamily="18" charset="0"/>
              </a:rPr>
              <a:t>unilateral </a:t>
            </a:r>
            <a:r>
              <a:rPr lang="en-US" sz="2000" i="1" dirty="0">
                <a:solidFill>
                  <a:srgbClr val="002060"/>
                </a:solidFill>
                <a:latin typeface="Times New Roman" panose="02020603050405020304" pitchFamily="18" charset="0"/>
                <a:cs typeface="Times New Roman" panose="02020603050405020304" pitchFamily="18" charset="0"/>
              </a:rPr>
              <a:t>clefts deprives it of the growth </a:t>
            </a:r>
            <a:r>
              <a:rPr lang="en-US" sz="2000" i="1" spc="-5" dirty="0">
                <a:solidFill>
                  <a:srgbClr val="002060"/>
                </a:solidFill>
                <a:latin typeface="Times New Roman" panose="02020603050405020304" pitchFamily="18" charset="0"/>
                <a:cs typeface="Times New Roman" panose="02020603050405020304" pitchFamily="18" charset="0"/>
              </a:rPr>
              <a:t>impulse </a:t>
            </a:r>
            <a:r>
              <a:rPr lang="en-US" sz="2000" i="1" dirty="0">
                <a:solidFill>
                  <a:srgbClr val="002060"/>
                </a:solidFill>
                <a:latin typeface="Times New Roman" panose="02020603050405020304" pitchFamily="18" charset="0"/>
                <a:cs typeface="Times New Roman" panose="02020603050405020304" pitchFamily="18" charset="0"/>
              </a:rPr>
              <a:t>or </a:t>
            </a:r>
            <a:r>
              <a:rPr lang="en-US" sz="2000" i="1" spc="-35" dirty="0">
                <a:solidFill>
                  <a:srgbClr val="002060"/>
                </a:solidFill>
                <a:latin typeface="Times New Roman" panose="02020603050405020304" pitchFamily="18" charset="0"/>
                <a:cs typeface="Times New Roman" panose="02020603050405020304" pitchFamily="18" charset="0"/>
              </a:rPr>
              <a:t>energy.</a:t>
            </a:r>
            <a:r>
              <a:rPr lang="en-US" sz="2000" i="1" spc="-75" dirty="0">
                <a:solidFill>
                  <a:srgbClr val="002060"/>
                </a:solidFill>
                <a:latin typeface="Times New Roman" panose="02020603050405020304" pitchFamily="18" charset="0"/>
                <a:cs typeface="Times New Roman" panose="02020603050405020304" pitchFamily="18" charset="0"/>
              </a:rPr>
              <a:t> </a:t>
            </a:r>
            <a:r>
              <a:rPr lang="en-US" sz="2000" i="1" dirty="0">
                <a:solidFill>
                  <a:srgbClr val="002060"/>
                </a:solidFill>
                <a:latin typeface="Times New Roman" panose="02020603050405020304" pitchFamily="18" charset="0"/>
                <a:cs typeface="Times New Roman" panose="02020603050405020304" pitchFamily="18" charset="0"/>
              </a:rPr>
              <a:t>The normal contra</a:t>
            </a:r>
            <a:r>
              <a:rPr lang="en-US" sz="2000" i="1" spc="-5" dirty="0">
                <a:solidFill>
                  <a:srgbClr val="002060"/>
                </a:solidFill>
                <a:latin typeface="Times New Roman" panose="02020603050405020304" pitchFamily="18" charset="0"/>
                <a:cs typeface="Times New Roman" panose="02020603050405020304" pitchFamily="18" charset="0"/>
              </a:rPr>
              <a:t>lateral</a:t>
            </a:r>
            <a:r>
              <a:rPr lang="en-US" sz="2000" i="1" spc="-90" dirty="0">
                <a:solidFill>
                  <a:srgbClr val="002060"/>
                </a:solidFill>
                <a:latin typeface="Times New Roman" panose="02020603050405020304" pitchFamily="18" charset="0"/>
                <a:cs typeface="Times New Roman" panose="02020603050405020304" pitchFamily="18" charset="0"/>
              </a:rPr>
              <a:t> </a:t>
            </a:r>
            <a:r>
              <a:rPr lang="en-US" sz="2000" i="1" dirty="0">
                <a:solidFill>
                  <a:srgbClr val="002060"/>
                </a:solidFill>
                <a:latin typeface="Times New Roman" panose="02020603050405020304" pitchFamily="18" charset="0"/>
                <a:cs typeface="Times New Roman" panose="02020603050405020304" pitchFamily="18" charset="0"/>
              </a:rPr>
              <a:t>side on the other </a:t>
            </a:r>
            <a:r>
              <a:rPr lang="en-US" sz="2000" i="1" spc="-5" dirty="0">
                <a:solidFill>
                  <a:srgbClr val="002060"/>
                </a:solidFill>
                <a:latin typeface="Times New Roman" panose="02020603050405020304" pitchFamily="18" charset="0"/>
                <a:cs typeface="Times New Roman" panose="02020603050405020304" pitchFamily="18" charset="0"/>
              </a:rPr>
              <a:t>hand, attained </a:t>
            </a:r>
            <a:r>
              <a:rPr lang="en-US" sz="2000" i="1" dirty="0">
                <a:solidFill>
                  <a:srgbClr val="002060"/>
                </a:solidFill>
                <a:latin typeface="Times New Roman" panose="02020603050405020304" pitchFamily="18" charset="0"/>
                <a:cs typeface="Times New Roman" panose="02020603050405020304" pitchFamily="18" charset="0"/>
              </a:rPr>
              <a:t>normal  growth.</a:t>
            </a:r>
          </a:p>
          <a:p>
            <a:pPr>
              <a:buClr>
                <a:schemeClr val="accent2"/>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851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47192"/>
          </a:xfrm>
        </p:spPr>
        <p:txBody>
          <a:bodyPr/>
          <a:lstStyle/>
          <a:p>
            <a:r>
              <a:rPr lang="en-US" dirty="0">
                <a:latin typeface="Times New Roman" panose="02020603050405020304" pitchFamily="18" charset="0"/>
                <a:cs typeface="Times New Roman" panose="02020603050405020304" pitchFamily="18" charset="0"/>
              </a:rPr>
              <a:t>Evidence against the theory</a:t>
            </a:r>
          </a:p>
        </p:txBody>
      </p:sp>
      <p:sp>
        <p:nvSpPr>
          <p:cNvPr id="3" name="Content Placeholder 2"/>
          <p:cNvSpPr>
            <a:spLocks noGrp="1"/>
          </p:cNvSpPr>
          <p:nvPr>
            <p:ph idx="1"/>
          </p:nvPr>
        </p:nvSpPr>
        <p:spPr>
          <a:xfrm>
            <a:off x="609598" y="1556792"/>
            <a:ext cx="6698705" cy="4752528"/>
          </a:xfrm>
        </p:spPr>
        <p:txBody>
          <a:bodyPr>
            <a:normAutofit/>
          </a:bodyPr>
          <a:lstStyle/>
          <a:p>
            <a:r>
              <a:rPr lang="en-US" sz="2000" dirty="0">
                <a:latin typeface="Times New Roman" panose="02020603050405020304" pitchFamily="18" charset="0"/>
                <a:cs typeface="Times New Roman" panose="02020603050405020304" pitchFamily="18" charset="0"/>
              </a:rPr>
              <a:t>Moss and Bloomberg(1968), Brigit Thilander (1970) found only slight deformity after extirpation of septal cartilage.</a:t>
            </a:r>
          </a:p>
          <a:p>
            <a:endParaRPr lang="en-US" sz="2000" dirty="0">
              <a:latin typeface="Times New Roman" panose="02020603050405020304" pitchFamily="18" charset="0"/>
              <a:cs typeface="Times New Roman" panose="02020603050405020304" pitchFamily="18" charset="0"/>
            </a:endParaRPr>
          </a:p>
          <a:p>
            <a:r>
              <a:rPr lang="en-US" sz="2000" spc="-5" dirty="0">
                <a:solidFill>
                  <a:schemeClr val="tx1"/>
                </a:solidFill>
                <a:latin typeface="Times New Roman" panose="02020603050405020304" pitchFamily="18" charset="0"/>
                <a:cs typeface="Times New Roman" panose="02020603050405020304" pitchFamily="18" charset="0"/>
              </a:rPr>
              <a:t>They </a:t>
            </a:r>
            <a:r>
              <a:rPr lang="en-US" sz="2000" dirty="0">
                <a:solidFill>
                  <a:schemeClr val="tx1"/>
                </a:solidFill>
                <a:latin typeface="Times New Roman" panose="02020603050405020304" pitchFamily="18" charset="0"/>
                <a:cs typeface="Times New Roman" panose="02020603050405020304" pitchFamily="18" charset="0"/>
              </a:rPr>
              <a:t>concluded </a:t>
            </a:r>
            <a:r>
              <a:rPr lang="en-US" sz="2000" spc="-5" dirty="0">
                <a:solidFill>
                  <a:schemeClr val="tx1"/>
                </a:solidFill>
                <a:latin typeface="Times New Roman" panose="02020603050405020304" pitchFamily="18" charset="0"/>
                <a:cs typeface="Times New Roman" panose="02020603050405020304" pitchFamily="18" charset="0"/>
              </a:rPr>
              <a:t>that septal </a:t>
            </a:r>
            <a:r>
              <a:rPr lang="en-US" sz="2000" spc="-165" dirty="0">
                <a:solidFill>
                  <a:schemeClr val="tx1"/>
                </a:solidFill>
                <a:latin typeface="Times New Roman" panose="02020603050405020304" pitchFamily="18" charset="0"/>
                <a:cs typeface="Times New Roman" panose="02020603050405020304" pitchFamily="18" charset="0"/>
              </a:rPr>
              <a:t>cartilage  </a:t>
            </a:r>
            <a:r>
              <a:rPr lang="en-US" sz="2000" dirty="0">
                <a:solidFill>
                  <a:schemeClr val="tx1"/>
                </a:solidFill>
                <a:latin typeface="Times New Roman" panose="02020603050405020304" pitchFamily="18" charset="0"/>
                <a:cs typeface="Times New Roman" panose="02020603050405020304" pitchFamily="18" charset="0"/>
              </a:rPr>
              <a:t>provides </a:t>
            </a:r>
            <a:r>
              <a:rPr lang="en-US" sz="2000" spc="-5" dirty="0">
                <a:solidFill>
                  <a:schemeClr val="tx1"/>
                </a:solidFill>
                <a:latin typeface="Times New Roman" panose="02020603050405020304" pitchFamily="18" charset="0"/>
                <a:cs typeface="Times New Roman" panose="02020603050405020304" pitchFamily="18" charset="0"/>
              </a:rPr>
              <a:t>only mechanical </a:t>
            </a:r>
            <a:r>
              <a:rPr lang="en-US" sz="2000" dirty="0">
                <a:solidFill>
                  <a:schemeClr val="tx1"/>
                </a:solidFill>
                <a:latin typeface="Times New Roman" panose="02020603050405020304" pitchFamily="18" charset="0"/>
                <a:cs typeface="Times New Roman" panose="02020603050405020304" pitchFamily="18" charset="0"/>
              </a:rPr>
              <a:t>support for</a:t>
            </a:r>
            <a:r>
              <a:rPr lang="en-US" sz="2000" spc="-13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the  </a:t>
            </a:r>
            <a:r>
              <a:rPr lang="en-US" sz="2000" spc="-5" dirty="0">
                <a:solidFill>
                  <a:schemeClr val="tx1"/>
                </a:solidFill>
                <a:latin typeface="Times New Roman" panose="02020603050405020304" pitchFamily="18" charset="0"/>
                <a:cs typeface="Times New Roman" panose="02020603050405020304" pitchFamily="18" charset="0"/>
              </a:rPr>
              <a:t>nasal bones and </a:t>
            </a:r>
            <a:r>
              <a:rPr lang="en-US" sz="2000" dirty="0">
                <a:solidFill>
                  <a:schemeClr val="tx1"/>
                </a:solidFill>
                <a:latin typeface="Times New Roman" panose="02020603050405020304" pitchFamily="18" charset="0"/>
                <a:cs typeface="Times New Roman" panose="02020603050405020304" pitchFamily="18" charset="0"/>
              </a:rPr>
              <a:t>is </a:t>
            </a:r>
            <a:r>
              <a:rPr lang="en-US" sz="2000" spc="-5" dirty="0">
                <a:solidFill>
                  <a:schemeClr val="tx1"/>
                </a:solidFill>
                <a:latin typeface="Times New Roman" panose="02020603050405020304" pitchFamily="18" charset="0"/>
                <a:cs typeface="Times New Roman" panose="02020603050405020304" pitchFamily="18" charset="0"/>
              </a:rPr>
              <a:t>not </a:t>
            </a:r>
            <a:r>
              <a:rPr lang="en-US" sz="2000" dirty="0">
                <a:solidFill>
                  <a:schemeClr val="tx1"/>
                </a:solidFill>
                <a:latin typeface="Times New Roman" panose="02020603050405020304" pitchFamily="18" charset="0"/>
                <a:cs typeface="Times New Roman" panose="02020603050405020304" pitchFamily="18" charset="0"/>
              </a:rPr>
              <a:t>a </a:t>
            </a:r>
            <a:r>
              <a:rPr lang="en-US" sz="2000" spc="-5" dirty="0">
                <a:solidFill>
                  <a:schemeClr val="tx1"/>
                </a:solidFill>
                <a:latin typeface="Times New Roman" panose="02020603050405020304" pitchFamily="18" charset="0"/>
                <a:cs typeface="Times New Roman" panose="02020603050405020304" pitchFamily="18" charset="0"/>
              </a:rPr>
              <a:t>primary </a:t>
            </a:r>
            <a:r>
              <a:rPr lang="en-US" sz="2000" dirty="0">
                <a:solidFill>
                  <a:schemeClr val="tx1"/>
                </a:solidFill>
                <a:latin typeface="Times New Roman" panose="02020603050405020304" pitchFamily="18" charset="0"/>
                <a:cs typeface="Times New Roman" panose="02020603050405020304" pitchFamily="18" charset="0"/>
              </a:rPr>
              <a:t>growth  </a:t>
            </a:r>
            <a:r>
              <a:rPr lang="en-US" sz="2000" spc="-30" dirty="0">
                <a:solidFill>
                  <a:schemeClr val="tx1"/>
                </a:solidFill>
                <a:latin typeface="Times New Roman" panose="02020603050405020304" pitchFamily="18" charset="0"/>
                <a:cs typeface="Times New Roman" panose="02020603050405020304" pitchFamily="18" charset="0"/>
              </a:rPr>
              <a:t>center.</a:t>
            </a:r>
          </a:p>
          <a:p>
            <a:endParaRPr lang="en-US" sz="2000" spc="-30" dirty="0">
              <a:solidFill>
                <a:schemeClr val="tx1"/>
              </a:solidFill>
              <a:latin typeface="Times New Roman" panose="02020603050405020304" pitchFamily="18" charset="0"/>
              <a:cs typeface="Times New Roman" panose="02020603050405020304" pitchFamily="18" charset="0"/>
            </a:endParaRPr>
          </a:p>
          <a:p>
            <a:r>
              <a:rPr lang="en-US" sz="2000" spc="-30" dirty="0">
                <a:solidFill>
                  <a:schemeClr val="tx1"/>
                </a:solidFill>
                <a:latin typeface="Times New Roman" panose="02020603050405020304" pitchFamily="18" charset="0"/>
                <a:cs typeface="Times New Roman" panose="02020603050405020304" pitchFamily="18" charset="0"/>
              </a:rPr>
              <a:t>Moss stated that malformation in snout following excision of nasal septum is due to trauma following surgery. </a:t>
            </a:r>
          </a:p>
          <a:p>
            <a:endParaRPr lang="en-US" sz="2000" spc="-30" dirty="0">
              <a:solidFill>
                <a:schemeClr val="tx1"/>
              </a:solidFill>
              <a:latin typeface="Times New Roman" panose="02020603050405020304" pitchFamily="18" charset="0"/>
              <a:cs typeface="Times New Roman" panose="02020603050405020304" pitchFamily="18" charset="0"/>
            </a:endParaRPr>
          </a:p>
          <a:p>
            <a:r>
              <a:rPr lang="en-US" sz="2000" spc="-5" dirty="0">
                <a:solidFill>
                  <a:schemeClr val="tx1"/>
                </a:solidFill>
                <a:latin typeface="Times New Roman" panose="02020603050405020304" pitchFamily="18" charset="0"/>
                <a:cs typeface="Times New Roman" panose="02020603050405020304" pitchFamily="18" charset="0"/>
              </a:rPr>
              <a:t>Therefore </a:t>
            </a:r>
            <a:r>
              <a:rPr lang="en-US" sz="2000" spc="-15" dirty="0">
                <a:solidFill>
                  <a:schemeClr val="tx1"/>
                </a:solidFill>
                <a:latin typeface="Times New Roman" panose="02020603050405020304" pitchFamily="18" charset="0"/>
                <a:cs typeface="Times New Roman" panose="02020603050405020304" pitchFamily="18" charset="0"/>
              </a:rPr>
              <a:t>Scott’s </a:t>
            </a:r>
            <a:r>
              <a:rPr lang="en-US" sz="2000" spc="-10" dirty="0">
                <a:solidFill>
                  <a:schemeClr val="tx1"/>
                </a:solidFill>
                <a:latin typeface="Times New Roman" panose="02020603050405020304" pitchFamily="18" charset="0"/>
                <a:cs typeface="Times New Roman" panose="02020603050405020304" pitchFamily="18" charset="0"/>
              </a:rPr>
              <a:t>hypothesis does not hold </a:t>
            </a:r>
            <a:r>
              <a:rPr lang="en-US" sz="2000" spc="-5" dirty="0">
                <a:solidFill>
                  <a:schemeClr val="tx1"/>
                </a:solidFill>
                <a:latin typeface="Times New Roman" panose="02020603050405020304" pitchFamily="18" charset="0"/>
                <a:cs typeface="Times New Roman" panose="02020603050405020304" pitchFamily="18" charset="0"/>
              </a:rPr>
              <a:t>true </a:t>
            </a:r>
            <a:r>
              <a:rPr lang="en-US" sz="2000" spc="-25" dirty="0">
                <a:solidFill>
                  <a:schemeClr val="tx1"/>
                </a:solidFill>
                <a:latin typeface="Times New Roman" panose="02020603050405020304" pitchFamily="18" charset="0"/>
                <a:cs typeface="Times New Roman" panose="02020603050405020304" pitchFamily="18" charset="0"/>
              </a:rPr>
              <a:t>completely</a:t>
            </a: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0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75184"/>
          </a:xfrm>
        </p:spPr>
        <p:txBody>
          <a:bodyPr/>
          <a:lstStyle/>
          <a:p>
            <a:r>
              <a:rPr lang="en-US" b="1" dirty="0"/>
              <a:t>Conclusion</a:t>
            </a:r>
            <a:r>
              <a:rPr lang="en-US" b="1" dirty="0">
                <a:latin typeface="Times New Roman" panose="02020603050405020304" pitchFamily="18" charset="0"/>
                <a:cs typeface="Times New Roman" panose="02020603050405020304" pitchFamily="18" charset="0"/>
              </a:rPr>
              <a:t> :</a:t>
            </a:r>
            <a:endParaRPr lang="en-US" b="1" dirty="0"/>
          </a:p>
        </p:txBody>
      </p:sp>
      <p:sp>
        <p:nvSpPr>
          <p:cNvPr id="3" name="Content Placeholder 2"/>
          <p:cNvSpPr>
            <a:spLocks noGrp="1"/>
          </p:cNvSpPr>
          <p:nvPr>
            <p:ph idx="1"/>
          </p:nvPr>
        </p:nvSpPr>
        <p:spPr>
          <a:xfrm>
            <a:off x="609599" y="1484784"/>
            <a:ext cx="6347714" cy="4556579"/>
          </a:xfrm>
        </p:spPr>
        <p:txBody>
          <a:bodyPr/>
          <a:lstStyle/>
          <a:p>
            <a:r>
              <a:rPr lang="en-US" sz="2000" dirty="0">
                <a:solidFill>
                  <a:schemeClr val="tx1"/>
                </a:solidFill>
                <a:latin typeface="Times New Roman" panose="02020603050405020304" pitchFamily="18" charset="0"/>
                <a:cs typeface="Times New Roman" panose="02020603050405020304" pitchFamily="18" charset="0"/>
              </a:rPr>
              <a:t>At present </a:t>
            </a:r>
            <a:r>
              <a:rPr lang="en-US" sz="2000" spc="-5" dirty="0">
                <a:solidFill>
                  <a:schemeClr val="tx1"/>
                </a:solidFill>
                <a:latin typeface="Times New Roman" panose="02020603050405020304" pitchFamily="18" charset="0"/>
                <a:cs typeface="Times New Roman" panose="02020603050405020304" pitchFamily="18" charset="0"/>
              </a:rPr>
              <a:t>,nasal septum theory </a:t>
            </a:r>
            <a:r>
              <a:rPr lang="en-US" sz="2000" dirty="0">
                <a:solidFill>
                  <a:schemeClr val="tx1"/>
                </a:solidFill>
                <a:latin typeface="Times New Roman" panose="02020603050405020304" pitchFamily="18" charset="0"/>
                <a:cs typeface="Times New Roman" panose="02020603050405020304" pitchFamily="18" charset="0"/>
              </a:rPr>
              <a:t>is still accepted as a </a:t>
            </a:r>
            <a:r>
              <a:rPr lang="en-US" sz="2000" spc="-5" dirty="0">
                <a:solidFill>
                  <a:schemeClr val="tx1"/>
                </a:solidFill>
                <a:latin typeface="Times New Roman" panose="02020603050405020304" pitchFamily="18" charset="0"/>
                <a:cs typeface="Times New Roman" panose="02020603050405020304" pitchFamily="18" charset="0"/>
              </a:rPr>
              <a:t>reasonable explanation</a:t>
            </a:r>
            <a:r>
              <a:rPr lang="en-US" sz="2000" spc="-125"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for craniofacial</a:t>
            </a:r>
            <a:r>
              <a:rPr lang="en-US" sz="2000" spc="-3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growth.</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Nasal </a:t>
            </a:r>
            <a:r>
              <a:rPr lang="en-US" sz="2000" spc="-5" dirty="0">
                <a:solidFill>
                  <a:schemeClr val="tx1"/>
                </a:solidFill>
                <a:latin typeface="Times New Roman" panose="02020603050405020304" pitchFamily="18" charset="0"/>
                <a:cs typeface="Times New Roman" panose="02020603050405020304" pitchFamily="18" charset="0"/>
              </a:rPr>
              <a:t>septum may </a:t>
            </a:r>
            <a:r>
              <a:rPr lang="en-US" sz="2000" spc="-10" dirty="0">
                <a:solidFill>
                  <a:schemeClr val="tx1"/>
                </a:solidFill>
                <a:latin typeface="Times New Roman" panose="02020603050405020304" pitchFamily="18" charset="0"/>
                <a:cs typeface="Times New Roman" panose="02020603050405020304" pitchFamily="18" charset="0"/>
              </a:rPr>
              <a:t>be </a:t>
            </a:r>
            <a:r>
              <a:rPr lang="en-US" sz="2000" spc="-5" dirty="0">
                <a:solidFill>
                  <a:schemeClr val="tx1"/>
                </a:solidFill>
                <a:latin typeface="Times New Roman" panose="02020603050405020304" pitchFamily="18" charset="0"/>
                <a:cs typeface="Times New Roman" panose="02020603050405020304" pitchFamily="18" charset="0"/>
              </a:rPr>
              <a:t>important for anteroposterior </a:t>
            </a:r>
            <a:r>
              <a:rPr lang="en-US" sz="2000" dirty="0">
                <a:solidFill>
                  <a:schemeClr val="tx1"/>
                </a:solidFill>
                <a:latin typeface="Times New Roman" panose="02020603050405020304" pitchFamily="18" charset="0"/>
                <a:cs typeface="Times New Roman" panose="02020603050405020304" pitchFamily="18" charset="0"/>
              </a:rPr>
              <a:t>growth of </a:t>
            </a:r>
            <a:r>
              <a:rPr lang="en-US" sz="2000" spc="-5" dirty="0">
                <a:solidFill>
                  <a:schemeClr val="tx1"/>
                </a:solidFill>
                <a:latin typeface="Times New Roman" panose="02020603050405020304" pitchFamily="18" charset="0"/>
                <a:cs typeface="Times New Roman" panose="02020603050405020304" pitchFamily="18" charset="0"/>
              </a:rPr>
              <a:t>face </a:t>
            </a:r>
            <a:r>
              <a:rPr lang="en-US" sz="2000" dirty="0">
                <a:solidFill>
                  <a:schemeClr val="tx1"/>
                </a:solidFill>
                <a:latin typeface="Times New Roman" panose="02020603050405020304" pitchFamily="18" charset="0"/>
                <a:cs typeface="Times New Roman" panose="02020603050405020304" pitchFamily="18" charset="0"/>
              </a:rPr>
              <a:t>because</a:t>
            </a:r>
            <a:r>
              <a:rPr lang="en-US" sz="2000" spc="-13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of </a:t>
            </a:r>
            <a:r>
              <a:rPr lang="en-US" sz="2000" spc="-5" dirty="0">
                <a:solidFill>
                  <a:schemeClr val="tx1"/>
                </a:solidFill>
                <a:latin typeface="Times New Roman" panose="02020603050405020304" pitchFamily="18" charset="0"/>
                <a:cs typeface="Times New Roman" panose="02020603050405020304" pitchFamily="18" charset="0"/>
              </a:rPr>
              <a:t>endochondral </a:t>
            </a:r>
            <a:r>
              <a:rPr lang="en-US" sz="2000" dirty="0">
                <a:solidFill>
                  <a:schemeClr val="tx1"/>
                </a:solidFill>
                <a:latin typeface="Times New Roman" panose="02020603050405020304" pitchFamily="18" charset="0"/>
                <a:cs typeface="Times New Roman" panose="02020603050405020304" pitchFamily="18" charset="0"/>
              </a:rPr>
              <a:t>growth process occurring at its </a:t>
            </a:r>
            <a:r>
              <a:rPr lang="en-US" sz="2000" spc="-5" dirty="0">
                <a:solidFill>
                  <a:schemeClr val="tx1"/>
                </a:solidFill>
                <a:latin typeface="Times New Roman" panose="02020603050405020304" pitchFamily="18" charset="0"/>
                <a:cs typeface="Times New Roman" panose="02020603050405020304" pitchFamily="18" charset="0"/>
              </a:rPr>
              <a:t>posterior</a:t>
            </a:r>
            <a:r>
              <a:rPr lang="en-US" sz="2000" spc="-45" dirty="0">
                <a:solidFill>
                  <a:schemeClr val="tx1"/>
                </a:solidFill>
                <a:latin typeface="Times New Roman" panose="02020603050405020304" pitchFamily="18" charset="0"/>
                <a:cs typeface="Times New Roman" panose="02020603050405020304" pitchFamily="18" charset="0"/>
              </a:rPr>
              <a:t> </a:t>
            </a:r>
            <a:r>
              <a:rPr lang="en-US" sz="2000" spc="-30" dirty="0">
                <a:solidFill>
                  <a:schemeClr val="tx1"/>
                </a:solidFill>
                <a:latin typeface="Times New Roman" panose="02020603050405020304" pitchFamily="18" charset="0"/>
                <a:cs typeface="Times New Roman" panose="02020603050405020304" pitchFamily="18" charset="0"/>
              </a:rPr>
              <a:t>border.</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It is </a:t>
            </a:r>
            <a:r>
              <a:rPr lang="en-US" sz="2000" spc="-5" dirty="0">
                <a:solidFill>
                  <a:schemeClr val="tx1"/>
                </a:solidFill>
                <a:latin typeface="Times New Roman" panose="02020603050405020304" pitchFamily="18" charset="0"/>
                <a:cs typeface="Times New Roman" panose="02020603050405020304" pitchFamily="18" charset="0"/>
              </a:rPr>
              <a:t>not considered </a:t>
            </a:r>
            <a:r>
              <a:rPr lang="en-US" sz="2000" dirty="0">
                <a:solidFill>
                  <a:schemeClr val="tx1"/>
                </a:solidFill>
                <a:latin typeface="Times New Roman" panose="02020603050405020304" pitchFamily="18" charset="0"/>
                <a:cs typeface="Times New Roman" panose="02020603050405020304" pitchFamily="18" charset="0"/>
              </a:rPr>
              <a:t>to </a:t>
            </a:r>
            <a:r>
              <a:rPr lang="en-US" sz="2000" spc="-5" dirty="0">
                <a:solidFill>
                  <a:schemeClr val="tx1"/>
                </a:solidFill>
                <a:latin typeface="Times New Roman" panose="02020603050405020304" pitchFamily="18" charset="0"/>
                <a:cs typeface="Times New Roman" panose="02020603050405020304" pitchFamily="18" charset="0"/>
              </a:rPr>
              <a:t>be </a:t>
            </a:r>
            <a:r>
              <a:rPr lang="en-US" sz="2000" dirty="0">
                <a:solidFill>
                  <a:schemeClr val="tx1"/>
                </a:solidFill>
                <a:latin typeface="Times New Roman" panose="02020603050405020304" pitchFamily="18" charset="0"/>
                <a:cs typeface="Times New Roman" panose="02020603050405020304" pitchFamily="18" charset="0"/>
              </a:rPr>
              <a:t>an active </a:t>
            </a:r>
            <a:r>
              <a:rPr lang="en-US" sz="2000" spc="-5" dirty="0">
                <a:solidFill>
                  <a:schemeClr val="tx1"/>
                </a:solidFill>
                <a:latin typeface="Times New Roman" panose="02020603050405020304" pitchFamily="18" charset="0"/>
                <a:cs typeface="Times New Roman" panose="02020603050405020304" pitchFamily="18" charset="0"/>
              </a:rPr>
              <a:t>contributor </a:t>
            </a:r>
            <a:r>
              <a:rPr lang="en-US" sz="2000" dirty="0">
                <a:solidFill>
                  <a:schemeClr val="tx1"/>
                </a:solidFill>
                <a:latin typeface="Times New Roman" panose="02020603050405020304" pitchFamily="18" charset="0"/>
                <a:cs typeface="Times New Roman" panose="02020603050405020304" pitchFamily="18" charset="0"/>
              </a:rPr>
              <a:t>for vertical </a:t>
            </a:r>
            <a:r>
              <a:rPr lang="en-US" sz="2000" spc="-5" dirty="0">
                <a:solidFill>
                  <a:schemeClr val="tx1"/>
                </a:solidFill>
                <a:latin typeface="Times New Roman" panose="02020603050405020304" pitchFamily="18" charset="0"/>
                <a:cs typeface="Times New Roman" panose="02020603050405020304" pitchFamily="18" charset="0"/>
              </a:rPr>
              <a:t>development </a:t>
            </a:r>
            <a:r>
              <a:rPr lang="en-US" sz="2000" dirty="0">
                <a:solidFill>
                  <a:schemeClr val="tx1"/>
                </a:solidFill>
                <a:latin typeface="Times New Roman" panose="02020603050405020304" pitchFamily="18" charset="0"/>
                <a:cs typeface="Times New Roman" panose="02020603050405020304" pitchFamily="18" charset="0"/>
              </a:rPr>
              <a:t>of</a:t>
            </a:r>
            <a:r>
              <a:rPr lang="en-US" sz="2000" spc="-10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face.</a:t>
            </a:r>
          </a:p>
          <a:p>
            <a:endParaRPr lang="en-US" dirty="0"/>
          </a:p>
        </p:txBody>
      </p:sp>
    </p:spTree>
    <p:extLst>
      <p:ext uri="{BB962C8B-B14F-4D97-AF65-F5344CB8AC3E}">
        <p14:creationId xmlns:p14="http://schemas.microsoft.com/office/powerpoint/2010/main" val="197811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599" y="260648"/>
            <a:ext cx="6347713" cy="1728192"/>
          </a:xfrm>
        </p:spPr>
        <p:txBody>
          <a:bodyPr>
            <a:normAutofit/>
          </a:bodyPr>
          <a:lstStyle/>
          <a:p>
            <a:r>
              <a:rPr lang="en-US" i="1" spc="-225" dirty="0">
                <a:solidFill>
                  <a:schemeClr val="accent2"/>
                </a:solidFill>
                <a:uFill>
                  <a:solidFill>
                    <a:srgbClr val="C12917"/>
                  </a:solidFill>
                </a:uFill>
                <a:latin typeface="Times New Roman" panose="02020603050405020304" pitchFamily="18" charset="0"/>
                <a:cs typeface="Times New Roman" panose="02020603050405020304" pitchFamily="18" charset="0"/>
              </a:rPr>
              <a:t>TRANSMISSION </a:t>
            </a:r>
            <a:r>
              <a:rPr lang="en-US" i="1" spc="-335" dirty="0">
                <a:solidFill>
                  <a:schemeClr val="accent2"/>
                </a:solidFill>
                <a:uFill>
                  <a:solidFill>
                    <a:srgbClr val="C12917"/>
                  </a:solidFill>
                </a:uFill>
                <a:latin typeface="Times New Roman" panose="02020603050405020304" pitchFamily="18" charset="0"/>
                <a:cs typeface="Times New Roman" panose="02020603050405020304" pitchFamily="18" charset="0"/>
              </a:rPr>
              <a:t>OF </a:t>
            </a:r>
            <a:r>
              <a:rPr lang="en-US" i="1" spc="-285" dirty="0">
                <a:solidFill>
                  <a:schemeClr val="accent2"/>
                </a:solidFill>
                <a:uFill>
                  <a:solidFill>
                    <a:srgbClr val="C12917"/>
                  </a:solidFill>
                </a:uFill>
                <a:latin typeface="Times New Roman" panose="02020603050405020304" pitchFamily="18" charset="0"/>
                <a:cs typeface="Times New Roman" panose="02020603050405020304" pitchFamily="18" charset="0"/>
              </a:rPr>
              <a:t>FUNCTIONAL </a:t>
            </a:r>
            <a:r>
              <a:rPr lang="en-US" i="1" spc="-260" dirty="0">
                <a:solidFill>
                  <a:schemeClr val="accent2"/>
                </a:solidFill>
                <a:uFill>
                  <a:solidFill>
                    <a:srgbClr val="C12917"/>
                  </a:solidFill>
                </a:uFill>
                <a:latin typeface="Times New Roman" panose="02020603050405020304" pitchFamily="18" charset="0"/>
                <a:cs typeface="Times New Roman" panose="02020603050405020304" pitchFamily="18" charset="0"/>
              </a:rPr>
              <a:t>STIMULUS </a:t>
            </a:r>
            <a:r>
              <a:rPr lang="en-US" i="1" spc="-385" dirty="0">
                <a:solidFill>
                  <a:schemeClr val="accent2"/>
                </a:solidFill>
                <a:uFill>
                  <a:solidFill>
                    <a:srgbClr val="C12917"/>
                  </a:solidFill>
                </a:uFill>
                <a:latin typeface="Times New Roman" panose="02020603050405020304" pitchFamily="18" charset="0"/>
                <a:cs typeface="Times New Roman" panose="02020603050405020304" pitchFamily="18" charset="0"/>
              </a:rPr>
              <a:t>TO </a:t>
            </a:r>
            <a:r>
              <a:rPr lang="en-US" i="1" spc="-320" dirty="0">
                <a:solidFill>
                  <a:schemeClr val="accent2"/>
                </a:solidFill>
                <a:uFill>
                  <a:solidFill>
                    <a:srgbClr val="C12917"/>
                  </a:solidFill>
                </a:uFill>
                <a:latin typeface="Times New Roman" panose="02020603050405020304" pitchFamily="18" charset="0"/>
                <a:cs typeface="Times New Roman" panose="02020603050405020304" pitchFamily="18" charset="0"/>
              </a:rPr>
              <a:t>THE </a:t>
            </a:r>
            <a:r>
              <a:rPr lang="en-US" i="1" spc="-320" dirty="0">
                <a:solidFill>
                  <a:schemeClr val="accent2"/>
                </a:solidFill>
                <a:latin typeface="Times New Roman" panose="02020603050405020304" pitchFamily="18" charset="0"/>
                <a:cs typeface="Times New Roman" panose="02020603050405020304" pitchFamily="18" charset="0"/>
              </a:rPr>
              <a:t> BONE - 						</a:t>
            </a:r>
            <a:r>
              <a:rPr lang="en-US" i="1" spc="-275" dirty="0">
                <a:solidFill>
                  <a:schemeClr val="accent5"/>
                </a:solidFill>
                <a:uFill>
                  <a:solidFill>
                    <a:srgbClr val="C12917"/>
                  </a:solidFill>
                </a:uFill>
                <a:latin typeface="Times New Roman" panose="02020603050405020304" pitchFamily="18" charset="0"/>
                <a:cs typeface="Times New Roman" panose="02020603050405020304" pitchFamily="18" charset="0"/>
              </a:rPr>
              <a:t>NEUROTROPHISM</a:t>
            </a:r>
            <a:endParaRPr lang="en-US" i="1" dirty="0">
              <a:solidFill>
                <a:schemeClr val="accent5"/>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609598" y="1772816"/>
            <a:ext cx="6626697" cy="4392488"/>
          </a:xfrm>
        </p:spPr>
        <p:txBody>
          <a:bodyPr>
            <a:normAutofit/>
          </a:bodyPr>
          <a:lstStyle/>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Most important aspect of FMH is the mechanism by which the functional response or stimulus is converted or translated to the skeletal interface and the way they are regulated or controlled. </a:t>
            </a:r>
          </a:p>
          <a:p>
            <a:r>
              <a:rPr lang="en-US" sz="2200" i="1" dirty="0">
                <a:solidFill>
                  <a:schemeClr val="accent5">
                    <a:lumMod val="75000"/>
                  </a:schemeClr>
                </a:solidFill>
                <a:latin typeface="Times New Roman" panose="02020603050405020304" pitchFamily="18" charset="0"/>
                <a:cs typeface="Times New Roman" panose="02020603050405020304" pitchFamily="18" charset="0"/>
              </a:rPr>
              <a:t>Neurotrophism </a:t>
            </a:r>
            <a:r>
              <a:rPr lang="en-US" sz="2200" i="1" spc="-5" dirty="0">
                <a:solidFill>
                  <a:schemeClr val="accent5">
                    <a:lumMod val="75000"/>
                  </a:schemeClr>
                </a:solidFill>
                <a:latin typeface="Times New Roman" panose="02020603050405020304" pitchFamily="18" charset="0"/>
                <a:cs typeface="Times New Roman" panose="02020603050405020304" pitchFamily="18" charset="0"/>
              </a:rPr>
              <a:t>is a </a:t>
            </a:r>
            <a:r>
              <a:rPr lang="en-US" sz="2200" i="1" dirty="0">
                <a:solidFill>
                  <a:schemeClr val="accent5">
                    <a:lumMod val="75000"/>
                  </a:schemeClr>
                </a:solidFill>
                <a:latin typeface="Times New Roman" panose="02020603050405020304" pitchFamily="18" charset="0"/>
                <a:cs typeface="Times New Roman" panose="02020603050405020304" pitchFamily="18" charset="0"/>
              </a:rPr>
              <a:t>non impulsive transmittive neurofunction involving axoplasmic transport providing for long </a:t>
            </a:r>
            <a:r>
              <a:rPr lang="en-US" sz="2200" i="1" spc="-5" dirty="0">
                <a:solidFill>
                  <a:schemeClr val="accent5">
                    <a:lumMod val="75000"/>
                  </a:schemeClr>
                </a:solidFill>
                <a:latin typeface="Times New Roman" panose="02020603050405020304" pitchFamily="18" charset="0"/>
                <a:cs typeface="Times New Roman" panose="02020603050405020304" pitchFamily="18" charset="0"/>
              </a:rPr>
              <a:t>term </a:t>
            </a:r>
            <a:r>
              <a:rPr lang="en-US" sz="2200" i="1" dirty="0">
                <a:solidFill>
                  <a:schemeClr val="accent5">
                    <a:lumMod val="75000"/>
                  </a:schemeClr>
                </a:solidFill>
                <a:latin typeface="Times New Roman" panose="02020603050405020304" pitchFamily="18" charset="0"/>
                <a:cs typeface="Times New Roman" panose="02020603050405020304" pitchFamily="18" charset="0"/>
              </a:rPr>
              <a:t>interaction </a:t>
            </a:r>
            <a:r>
              <a:rPr lang="en-US" sz="2200" i="1" spc="-5" dirty="0">
                <a:solidFill>
                  <a:schemeClr val="accent5">
                    <a:lumMod val="75000"/>
                  </a:schemeClr>
                </a:solidFill>
                <a:latin typeface="Times New Roman" panose="02020603050405020304" pitchFamily="18" charset="0"/>
                <a:cs typeface="Times New Roman" panose="02020603050405020304" pitchFamily="18" charset="0"/>
              </a:rPr>
              <a:t>between </a:t>
            </a:r>
            <a:r>
              <a:rPr lang="en-US" sz="2200" i="1" dirty="0">
                <a:solidFill>
                  <a:schemeClr val="accent5">
                    <a:lumMod val="75000"/>
                  </a:schemeClr>
                </a:solidFill>
                <a:latin typeface="Times New Roman" panose="02020603050405020304" pitchFamily="18" charset="0"/>
                <a:cs typeface="Times New Roman" panose="02020603050405020304" pitchFamily="18" charset="0"/>
              </a:rPr>
              <a:t>neurons </a:t>
            </a:r>
            <a:r>
              <a:rPr lang="en-US" sz="2200" i="1" spc="-5" dirty="0">
                <a:solidFill>
                  <a:schemeClr val="accent5">
                    <a:lumMod val="75000"/>
                  </a:schemeClr>
                </a:solidFill>
                <a:latin typeface="Times New Roman" panose="02020603050405020304" pitchFamily="18" charset="0"/>
                <a:cs typeface="Times New Roman" panose="02020603050405020304" pitchFamily="18" charset="0"/>
              </a:rPr>
              <a:t>and </a:t>
            </a:r>
            <a:r>
              <a:rPr lang="en-US" sz="2200" i="1" dirty="0">
                <a:solidFill>
                  <a:schemeClr val="accent5">
                    <a:lumMod val="75000"/>
                  </a:schemeClr>
                </a:solidFill>
                <a:latin typeface="Times New Roman" panose="02020603050405020304" pitchFamily="18" charset="0"/>
                <a:cs typeface="Times New Roman" panose="02020603050405020304" pitchFamily="18" charset="0"/>
              </a:rPr>
              <a:t>innervated tissue</a:t>
            </a:r>
            <a:r>
              <a:rPr lang="en-US" sz="2200" i="1" spc="-5" dirty="0">
                <a:solidFill>
                  <a:schemeClr val="accent5">
                    <a:lumMod val="75000"/>
                  </a:schemeClr>
                </a:solidFill>
                <a:latin typeface="Times New Roman" panose="02020603050405020304" pitchFamily="18" charset="0"/>
                <a:cs typeface="Times New Roman" panose="02020603050405020304" pitchFamily="18" charset="0"/>
              </a:rPr>
              <a:t>, which </a:t>
            </a:r>
            <a:r>
              <a:rPr lang="en-US" sz="2200" i="1" dirty="0">
                <a:solidFill>
                  <a:schemeClr val="accent5">
                    <a:lumMod val="75000"/>
                  </a:schemeClr>
                </a:solidFill>
                <a:latin typeface="Times New Roman" panose="02020603050405020304" pitchFamily="18" charset="0"/>
                <a:cs typeface="Times New Roman" panose="02020603050405020304" pitchFamily="18" charset="0"/>
              </a:rPr>
              <a:t>homeostatically regulate the morphological, compositional and functional integrity </a:t>
            </a:r>
            <a:r>
              <a:rPr lang="en-US" sz="2200" i="1" spc="-5" dirty="0">
                <a:solidFill>
                  <a:schemeClr val="accent5">
                    <a:lumMod val="75000"/>
                  </a:schemeClr>
                </a:solidFill>
                <a:latin typeface="Times New Roman" panose="02020603050405020304" pitchFamily="18" charset="0"/>
                <a:cs typeface="Times New Roman" panose="02020603050405020304" pitchFamily="18" charset="0"/>
              </a:rPr>
              <a:t>of </a:t>
            </a:r>
            <a:r>
              <a:rPr lang="en-US" sz="2200" i="1" dirty="0">
                <a:solidFill>
                  <a:schemeClr val="accent5">
                    <a:lumMod val="75000"/>
                  </a:schemeClr>
                </a:solidFill>
                <a:latin typeface="Times New Roman" panose="02020603050405020304" pitchFamily="18" charset="0"/>
                <a:cs typeface="Times New Roman" panose="02020603050405020304" pitchFamily="18" charset="0"/>
              </a:rPr>
              <a:t>those tissues.</a:t>
            </a:r>
          </a:p>
        </p:txBody>
      </p:sp>
    </p:spTree>
    <p:extLst>
      <p:ext uri="{BB962C8B-B14F-4D97-AF65-F5344CB8AC3E}">
        <p14:creationId xmlns:p14="http://schemas.microsoft.com/office/powerpoint/2010/main" val="258178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6632"/>
            <a:ext cx="6347713" cy="792088"/>
          </a:xfrm>
        </p:spPr>
        <p:txBody>
          <a:bodyPr>
            <a:normAutofit/>
          </a:bodyPr>
          <a:lstStyle/>
          <a:p>
            <a:r>
              <a:rPr lang="en-US" dirty="0"/>
              <a:t>	</a:t>
            </a:r>
            <a:r>
              <a:rPr lang="en-US" sz="4000" b="1" i="1" u="sng" dirty="0"/>
              <a:t>CONTENTS</a:t>
            </a:r>
            <a:r>
              <a:rPr lang="en-US" sz="4400" b="1" i="1" u="sng" dirty="0"/>
              <a:t> :</a:t>
            </a:r>
            <a:endParaRPr lang="en-US" b="1" i="1" u="sng" dirty="0"/>
          </a:p>
        </p:txBody>
      </p:sp>
      <p:sp>
        <p:nvSpPr>
          <p:cNvPr id="3" name="Content Placeholder 2"/>
          <p:cNvSpPr>
            <a:spLocks noGrp="1"/>
          </p:cNvSpPr>
          <p:nvPr>
            <p:ph idx="1"/>
          </p:nvPr>
        </p:nvSpPr>
        <p:spPr>
          <a:xfrm>
            <a:off x="683568" y="908720"/>
            <a:ext cx="7200800" cy="5832648"/>
          </a:xfrm>
        </p:spPr>
        <p:txBody>
          <a:bodyPr>
            <a:noAutofit/>
          </a:bodyPr>
          <a:lstStyle/>
          <a:p>
            <a:pPr marL="0" indent="0">
              <a:buNone/>
            </a:pPr>
            <a:r>
              <a:rPr lang="en-US" sz="2000"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PART I</a:t>
            </a:r>
            <a:endParaRPr lang="en-US" sz="2000" b="1" i="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Introduction</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Growth: Some definitions</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Major theories of growth</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Bone remodeling theory</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The genetic theory</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The sutural hypothesis</a:t>
            </a: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Nasal septum </a:t>
            </a:r>
            <a:r>
              <a:rPr lang="en-US" sz="1600" i="1" dirty="0" smtClean="0">
                <a:latin typeface="Times New Roman" panose="02020603050405020304" pitchFamily="18" charset="0"/>
                <a:cs typeface="Times New Roman" panose="02020603050405020304" pitchFamily="18" charset="0"/>
              </a:rPr>
              <a:t>theory </a:t>
            </a:r>
          </a:p>
          <a:p>
            <a:pPr marL="342900" lvl="1" indent="0">
              <a:buNone/>
            </a:pPr>
            <a:r>
              <a:rPr lang="en-US" sz="2400" b="1" i="1" dirty="0" smtClean="0">
                <a:latin typeface="Times New Roman" panose="02020603050405020304" pitchFamily="18" charset="0"/>
                <a:cs typeface="Times New Roman" panose="02020603050405020304" pitchFamily="18" charset="0"/>
              </a:rPr>
              <a:t>PART II</a:t>
            </a:r>
            <a:endParaRPr lang="en-US" sz="2400" b="1" i="1"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1600" i="1" dirty="0">
                <a:latin typeface="Times New Roman" panose="02020603050405020304" pitchFamily="18" charset="0"/>
                <a:cs typeface="Times New Roman" panose="02020603050405020304" pitchFamily="18" charset="0"/>
              </a:rPr>
              <a:t>Functional matrix </a:t>
            </a:r>
            <a:r>
              <a:rPr lang="en-US" sz="1600" i="1" dirty="0" smtClean="0">
                <a:latin typeface="Times New Roman" panose="02020603050405020304" pitchFamily="18" charset="0"/>
                <a:cs typeface="Times New Roman" panose="02020603050405020304" pitchFamily="18" charset="0"/>
              </a:rPr>
              <a:t>hypothesis In detail</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Growth </a:t>
            </a:r>
            <a:r>
              <a:rPr lang="en-US" sz="1600" i="1" dirty="0">
                <a:latin typeface="Times New Roman" panose="02020603050405020304" pitchFamily="18" charset="0"/>
                <a:cs typeface="Times New Roman" panose="02020603050405020304" pitchFamily="18" charset="0"/>
              </a:rPr>
              <a:t>relativity </a:t>
            </a:r>
            <a:r>
              <a:rPr lang="en-US" sz="1600" i="1" dirty="0" smtClean="0">
                <a:latin typeface="Times New Roman" panose="02020603050405020304" pitchFamily="18" charset="0"/>
                <a:cs typeface="Times New Roman" panose="02020603050405020304" pitchFamily="18" charset="0"/>
              </a:rPr>
              <a:t>hypothesis</a:t>
            </a:r>
          </a:p>
          <a:p>
            <a:pPr marL="342900" lvl="1" indent="0">
              <a:buNone/>
            </a:pPr>
            <a:endParaRPr lang="en-US" sz="1600" i="1"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Conclusion</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References</a:t>
            </a:r>
          </a:p>
          <a:p>
            <a:pP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00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60648"/>
            <a:ext cx="7517895" cy="6192688"/>
          </a:xfrm>
          <a:prstGeom prst="rect">
            <a:avLst/>
          </a:prstGeom>
        </p:spPr>
      </p:pic>
    </p:spTree>
    <p:extLst>
      <p:ext uri="{BB962C8B-B14F-4D97-AF65-F5344CB8AC3E}">
        <p14:creationId xmlns:p14="http://schemas.microsoft.com/office/powerpoint/2010/main" val="124234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59160"/>
          </a:xfrm>
        </p:spPr>
        <p:txBody>
          <a:bodyPr>
            <a:normAutofit fontScale="90000"/>
          </a:bodyPr>
          <a:lstStyle/>
          <a:p>
            <a:pPr marL="165100">
              <a:lnSpc>
                <a:spcPct val="100000"/>
              </a:lnSpc>
              <a:spcBef>
                <a:spcPts val="95"/>
              </a:spcBef>
            </a:pPr>
            <a:r>
              <a:rPr lang="en-US" spc="-35" dirty="0">
                <a:solidFill>
                  <a:srgbClr val="D29F0F"/>
                </a:solidFill>
                <a:latin typeface="Arial"/>
                <a:cs typeface="Arial"/>
              </a:rPr>
              <a:t>Types </a:t>
            </a:r>
            <a:r>
              <a:rPr lang="en-US" spc="-5" dirty="0">
                <a:solidFill>
                  <a:srgbClr val="D29F0F"/>
                </a:solidFill>
                <a:latin typeface="Arial"/>
                <a:cs typeface="Arial"/>
              </a:rPr>
              <a:t>of</a:t>
            </a:r>
            <a:r>
              <a:rPr lang="en-US" spc="35" dirty="0">
                <a:solidFill>
                  <a:srgbClr val="D29F0F"/>
                </a:solidFill>
                <a:latin typeface="Arial"/>
                <a:cs typeface="Arial"/>
              </a:rPr>
              <a:t> </a:t>
            </a:r>
            <a:r>
              <a:rPr lang="en-US" dirty="0">
                <a:solidFill>
                  <a:srgbClr val="D29F0F"/>
                </a:solidFill>
                <a:latin typeface="Arial"/>
                <a:cs typeface="Arial"/>
              </a:rPr>
              <a:t>Neurotrophism:</a:t>
            </a:r>
            <a:r>
              <a:rPr lang="en-US" dirty="0">
                <a:latin typeface="Arial"/>
                <a:cs typeface="Arial"/>
              </a:rPr>
              <a:t/>
            </a:r>
            <a:br>
              <a:rPr lang="en-US" dirty="0">
                <a:latin typeface="Arial"/>
                <a:cs typeface="Arial"/>
              </a:rPr>
            </a:br>
            <a:r>
              <a:rPr lang="en-US" dirty="0">
                <a:latin typeface="Arial"/>
                <a:cs typeface="Arial"/>
              </a:rPr>
              <a:t/>
            </a:r>
            <a:br>
              <a:rPr lang="en-US" dirty="0">
                <a:latin typeface="Arial"/>
                <a:cs typeface="Arial"/>
              </a:rPr>
            </a:br>
            <a:endParaRPr lang="en-US" dirty="0"/>
          </a:p>
        </p:txBody>
      </p:sp>
      <p:sp>
        <p:nvSpPr>
          <p:cNvPr id="3" name="Content Placeholder 2"/>
          <p:cNvSpPr>
            <a:spLocks noGrp="1"/>
          </p:cNvSpPr>
          <p:nvPr>
            <p:ph idx="1"/>
          </p:nvPr>
        </p:nvSpPr>
        <p:spPr>
          <a:xfrm>
            <a:off x="609598" y="1268760"/>
            <a:ext cx="6698705" cy="5256584"/>
          </a:xfrm>
        </p:spPr>
        <p:txBody>
          <a:bodyPr>
            <a:noAutofit/>
          </a:bodyPr>
          <a:lstStyle/>
          <a:p>
            <a:pPr lvl="1"/>
            <a:r>
              <a:rPr lang="en-US" sz="2800" b="1" i="1" dirty="0">
                <a:solidFill>
                  <a:schemeClr val="tx1"/>
                </a:solidFill>
                <a:latin typeface="Times New Roman" panose="02020603050405020304" pitchFamily="18" charset="0"/>
                <a:cs typeface="Times New Roman" panose="02020603050405020304" pitchFamily="18" charset="0"/>
              </a:rPr>
              <a:t>Moss</a:t>
            </a:r>
            <a:r>
              <a:rPr lang="en-US" sz="2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classified Neurotrophism into three types arbitrarily </a:t>
            </a:r>
            <a:r>
              <a:rPr lang="en-US" sz="2000" dirty="0">
                <a:solidFill>
                  <a:schemeClr val="tx1"/>
                </a:solidFill>
                <a:latin typeface="Times New Roman" panose="02020603050405020304" pitchFamily="18" charset="0"/>
                <a:cs typeface="Times New Roman" panose="02020603050405020304" pitchFamily="18" charset="0"/>
              </a:rPr>
              <a:t>:</a:t>
            </a:r>
          </a:p>
        </p:txBody>
      </p:sp>
      <p:graphicFrame>
        <p:nvGraphicFramePr>
          <p:cNvPr id="4" name="Diagram 3"/>
          <p:cNvGraphicFramePr/>
          <p:nvPr>
            <p:extLst>
              <p:ext uri="{D42A27DB-BD31-4B8C-83A1-F6EECF244321}">
                <p14:modId xmlns:p14="http://schemas.microsoft.com/office/powerpoint/2010/main" val="30421032"/>
              </p:ext>
            </p:extLst>
          </p:nvPr>
        </p:nvGraphicFramePr>
        <p:xfrm>
          <a:off x="467544" y="240371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2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484784"/>
            <a:ext cx="6408712" cy="4824536"/>
          </a:xfrm>
        </p:spPr>
        <p:txBody>
          <a:bodyPr/>
          <a:lstStyle/>
          <a:p>
            <a:r>
              <a:rPr lang="en-US" sz="2600" i="1" spc="-5" dirty="0">
                <a:solidFill>
                  <a:srgbClr val="002060"/>
                </a:solidFill>
                <a:latin typeface="Times New Roman" panose="02020603050405020304" pitchFamily="18" charset="0"/>
                <a:cs typeface="Times New Roman" panose="02020603050405020304" pitchFamily="18" charset="0"/>
              </a:rPr>
              <a:t>Neuromuscular</a:t>
            </a:r>
            <a:r>
              <a:rPr lang="en-US" sz="2600" i="1" spc="35" dirty="0">
                <a:solidFill>
                  <a:srgbClr val="002060"/>
                </a:solidFill>
                <a:latin typeface="Times New Roman" panose="02020603050405020304" pitchFamily="18" charset="0"/>
                <a:cs typeface="Times New Roman" panose="02020603050405020304" pitchFamily="18" charset="0"/>
              </a:rPr>
              <a:t> </a:t>
            </a:r>
            <a:r>
              <a:rPr lang="en-US" sz="2600" i="1" spc="-5" dirty="0">
                <a:solidFill>
                  <a:srgbClr val="002060"/>
                </a:solidFill>
                <a:latin typeface="Times New Roman" panose="02020603050405020304" pitchFamily="18" charset="0"/>
                <a:cs typeface="Times New Roman" panose="02020603050405020304" pitchFamily="18" charset="0"/>
              </a:rPr>
              <a:t>trophism</a:t>
            </a:r>
            <a:r>
              <a:rPr lang="en-US" sz="2600" b="1" i="1" spc="-5" dirty="0">
                <a:solidFill>
                  <a:srgbClr val="002060"/>
                </a:solidFill>
                <a:latin typeface="Times New Roman" panose="02020603050405020304" pitchFamily="18" charset="0"/>
                <a:cs typeface="Times New Roman" panose="02020603050405020304" pitchFamily="18" charset="0"/>
              </a:rPr>
              <a:t>:</a:t>
            </a:r>
          </a:p>
          <a:p>
            <a:pPr marL="812800" lvl="2">
              <a:spcBef>
                <a:spcPts val="2165"/>
              </a:spcBef>
            </a:pPr>
            <a:r>
              <a:rPr lang="en-US" sz="2000" spc="-5" dirty="0">
                <a:solidFill>
                  <a:schemeClr val="tx1"/>
                </a:solidFill>
                <a:latin typeface="Times New Roman" panose="02020603050405020304" pitchFamily="18" charset="0"/>
                <a:cs typeface="Times New Roman" panose="02020603050405020304" pitchFamily="18" charset="0"/>
              </a:rPr>
              <a:t>Neural </a:t>
            </a:r>
            <a:r>
              <a:rPr lang="en-US" sz="2000" dirty="0">
                <a:solidFill>
                  <a:schemeClr val="tx1"/>
                </a:solidFill>
                <a:latin typeface="Times New Roman" panose="02020603050405020304" pitchFamily="18" charset="0"/>
                <a:cs typeface="Times New Roman" panose="02020603050405020304" pitchFamily="18" charset="0"/>
              </a:rPr>
              <a:t>innervations </a:t>
            </a:r>
            <a:r>
              <a:rPr lang="en-US" sz="2000" spc="-5" dirty="0">
                <a:solidFill>
                  <a:schemeClr val="tx1"/>
                </a:solidFill>
                <a:latin typeface="Times New Roman" panose="02020603050405020304" pitchFamily="18" charset="0"/>
                <a:cs typeface="Times New Roman" panose="02020603050405020304" pitchFamily="18" charset="0"/>
              </a:rPr>
              <a:t>are </a:t>
            </a:r>
            <a:r>
              <a:rPr lang="en-US" sz="2000" dirty="0">
                <a:solidFill>
                  <a:schemeClr val="tx1"/>
                </a:solidFill>
                <a:latin typeface="Times New Roman" panose="02020603050405020304" pitchFamily="18" charset="0"/>
                <a:cs typeface="Times New Roman" panose="02020603050405020304" pitchFamily="18" charset="0"/>
              </a:rPr>
              <a:t>established at </a:t>
            </a:r>
            <a:r>
              <a:rPr lang="en-US" sz="2000" spc="-5" dirty="0">
                <a:solidFill>
                  <a:schemeClr val="tx1"/>
                </a:solidFill>
                <a:latin typeface="Times New Roman" panose="02020603050405020304" pitchFamily="18" charset="0"/>
                <a:cs typeface="Times New Roman" panose="02020603050405020304" pitchFamily="18" charset="0"/>
              </a:rPr>
              <a:t>myoblast stage. </a:t>
            </a:r>
          </a:p>
          <a:p>
            <a:pPr marL="812800" lvl="2">
              <a:spcBef>
                <a:spcPts val="2165"/>
              </a:spcBef>
            </a:pPr>
            <a:r>
              <a:rPr lang="en-US" sz="2000" spc="-5" dirty="0">
                <a:solidFill>
                  <a:schemeClr val="tx1"/>
                </a:solidFill>
                <a:latin typeface="Times New Roman" panose="02020603050405020304" pitchFamily="18" charset="0"/>
                <a:cs typeface="Times New Roman" panose="02020603050405020304" pitchFamily="18" charset="0"/>
              </a:rPr>
              <a:t>The genetic </a:t>
            </a:r>
            <a:r>
              <a:rPr lang="en-US" sz="2000" dirty="0">
                <a:solidFill>
                  <a:schemeClr val="tx1"/>
                </a:solidFill>
                <a:latin typeface="Times New Roman" panose="02020603050405020304" pitchFamily="18" charset="0"/>
                <a:cs typeface="Times New Roman" panose="02020603050405020304" pitchFamily="18" charset="0"/>
              </a:rPr>
              <a:t>control cannot reside solely in </a:t>
            </a:r>
            <a:r>
              <a:rPr lang="en-US" sz="2000" spc="-5" dirty="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functional matrices alone </a:t>
            </a:r>
            <a:r>
              <a:rPr lang="en-US" sz="2000" spc="-5" dirty="0">
                <a:solidFill>
                  <a:schemeClr val="tx1"/>
                </a:solidFill>
                <a:latin typeface="Times New Roman" panose="02020603050405020304" pitchFamily="18" charset="0"/>
                <a:cs typeface="Times New Roman" panose="02020603050405020304" pitchFamily="18" charset="0"/>
              </a:rPr>
              <a:t>and there is </a:t>
            </a:r>
            <a:r>
              <a:rPr lang="en-US" sz="2000" dirty="0">
                <a:solidFill>
                  <a:schemeClr val="tx1"/>
                </a:solidFill>
                <a:latin typeface="Times New Roman" panose="02020603050405020304" pitchFamily="18" charset="0"/>
                <a:cs typeface="Times New Roman" panose="02020603050405020304" pitchFamily="18" charset="0"/>
              </a:rPr>
              <a:t>neurotropically </a:t>
            </a:r>
            <a:r>
              <a:rPr lang="en-US" sz="2000" spc="-5" dirty="0">
                <a:solidFill>
                  <a:schemeClr val="tx1"/>
                </a:solidFill>
                <a:latin typeface="Times New Roman" panose="02020603050405020304" pitchFamily="18" charset="0"/>
                <a:cs typeface="Times New Roman" panose="02020603050405020304" pitchFamily="18" charset="0"/>
              </a:rPr>
              <a:t>regulated homeostatic </a:t>
            </a:r>
            <a:r>
              <a:rPr lang="en-US" sz="2000" dirty="0">
                <a:solidFill>
                  <a:schemeClr val="tx1"/>
                </a:solidFill>
                <a:latin typeface="Times New Roman" panose="02020603050405020304" pitchFamily="18" charset="0"/>
                <a:cs typeface="Times New Roman" panose="02020603050405020304" pitchFamily="18" charset="0"/>
              </a:rPr>
              <a:t>control of </a:t>
            </a:r>
            <a:r>
              <a:rPr lang="en-US" sz="2000" spc="-5" dirty="0">
                <a:solidFill>
                  <a:schemeClr val="tx1"/>
                </a:solidFill>
                <a:latin typeface="Times New Roman" panose="02020603050405020304" pitchFamily="18" charset="0"/>
                <a:cs typeface="Times New Roman" panose="02020603050405020304" pitchFamily="18" charset="0"/>
              </a:rPr>
              <a:t>genome and similar  </a:t>
            </a:r>
            <a:r>
              <a:rPr lang="en-US" sz="2000" dirty="0">
                <a:solidFill>
                  <a:schemeClr val="tx1"/>
                </a:solidFill>
                <a:latin typeface="Times New Roman" panose="02020603050405020304" pitchFamily="18" charset="0"/>
                <a:cs typeface="Times New Roman" panose="02020603050405020304" pitchFamily="18" charset="0"/>
              </a:rPr>
              <a:t>neurotrophic </a:t>
            </a:r>
            <a:r>
              <a:rPr lang="en-US" sz="2000" spc="-5" dirty="0">
                <a:solidFill>
                  <a:schemeClr val="tx1"/>
                </a:solidFill>
                <a:latin typeface="Times New Roman" panose="02020603050405020304" pitchFamily="18" charset="0"/>
                <a:cs typeface="Times New Roman" panose="02020603050405020304" pitchFamily="18" charset="0"/>
              </a:rPr>
              <a:t>mechanism </a:t>
            </a:r>
            <a:r>
              <a:rPr lang="en-US" sz="2000" dirty="0">
                <a:solidFill>
                  <a:schemeClr val="tx1"/>
                </a:solidFill>
                <a:latin typeface="Times New Roman" panose="02020603050405020304" pitchFamily="18" charset="0"/>
                <a:cs typeface="Times New Roman" panose="02020603050405020304" pitchFamily="18" charset="0"/>
              </a:rPr>
              <a:t>exists </a:t>
            </a:r>
            <a:r>
              <a:rPr lang="en-US" sz="2000" spc="-5" dirty="0">
                <a:solidFill>
                  <a:schemeClr val="tx1"/>
                </a:solidFill>
                <a:latin typeface="Times New Roman" panose="02020603050405020304" pitchFamily="18" charset="0"/>
                <a:cs typeface="Times New Roman" panose="02020603050405020304" pitchFamily="18" charset="0"/>
              </a:rPr>
              <a:t>for capsular matrix which </a:t>
            </a:r>
            <a:r>
              <a:rPr lang="en-US" sz="2000" dirty="0">
                <a:solidFill>
                  <a:schemeClr val="tx1"/>
                </a:solidFill>
                <a:latin typeface="Times New Roman" panose="02020603050405020304" pitchFamily="18" charset="0"/>
                <a:cs typeface="Times New Roman" panose="02020603050405020304" pitchFamily="18" charset="0"/>
              </a:rPr>
              <a:t>passively </a:t>
            </a:r>
            <a:r>
              <a:rPr lang="en-US" sz="2000" spc="-5" dirty="0">
                <a:solidFill>
                  <a:schemeClr val="tx1"/>
                </a:solidFill>
                <a:latin typeface="Times New Roman" panose="02020603050405020304" pitchFamily="18" charset="0"/>
                <a:cs typeface="Times New Roman" panose="02020603050405020304" pitchFamily="18" charset="0"/>
              </a:rPr>
              <a:t>regulate the </a:t>
            </a:r>
            <a:r>
              <a:rPr lang="en-US" sz="2000" dirty="0">
                <a:solidFill>
                  <a:schemeClr val="tx1"/>
                </a:solidFill>
                <a:latin typeface="Times New Roman" panose="02020603050405020304" pitchFamily="18" charset="0"/>
                <a:cs typeface="Times New Roman" panose="02020603050405020304" pitchFamily="18" charset="0"/>
              </a:rPr>
              <a:t>functional cranial</a:t>
            </a:r>
            <a:r>
              <a:rPr lang="en-US" sz="2000" spc="-1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component.</a:t>
            </a:r>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10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836712"/>
            <a:ext cx="6347714" cy="5204651"/>
          </a:xfrm>
        </p:spPr>
        <p:txBody>
          <a:bodyPr/>
          <a:lstStyle/>
          <a:p>
            <a:r>
              <a:rPr lang="en-US" sz="2800" u="heavy" dirty="0">
                <a:solidFill>
                  <a:schemeClr val="accent4"/>
                </a:solidFill>
                <a:uFill>
                  <a:solidFill>
                    <a:srgbClr val="C12917"/>
                  </a:solidFill>
                </a:uFill>
                <a:latin typeface="Times New Roman" panose="02020603050405020304" pitchFamily="18" charset="0"/>
                <a:cs typeface="Times New Roman" panose="02020603050405020304" pitchFamily="18" charset="0"/>
              </a:rPr>
              <a:t>Muscle </a:t>
            </a:r>
            <a:r>
              <a:rPr lang="en-US" sz="2800" u="heavy" spc="-5" dirty="0">
                <a:solidFill>
                  <a:schemeClr val="accent4"/>
                </a:solidFill>
                <a:uFill>
                  <a:solidFill>
                    <a:srgbClr val="C12917"/>
                  </a:solidFill>
                </a:uFill>
                <a:latin typeface="Times New Roman" panose="02020603050405020304" pitchFamily="18" charset="0"/>
                <a:cs typeface="Times New Roman" panose="02020603050405020304" pitchFamily="18" charset="0"/>
              </a:rPr>
              <a:t>denervation-</a:t>
            </a:r>
            <a:r>
              <a:rPr lang="en-US" sz="2800" u="heavy" spc="-5" dirty="0" err="1">
                <a:solidFill>
                  <a:schemeClr val="accent4"/>
                </a:solidFill>
                <a:uFill>
                  <a:solidFill>
                    <a:srgbClr val="C12917"/>
                  </a:solidFill>
                </a:uFill>
                <a:latin typeface="Times New Roman" panose="02020603050405020304" pitchFamily="18" charset="0"/>
                <a:cs typeface="Times New Roman" panose="02020603050405020304" pitchFamily="18" charset="0"/>
              </a:rPr>
              <a:t>reinnervation</a:t>
            </a:r>
            <a:r>
              <a:rPr lang="en-US" sz="2800" u="heavy" spc="-5" dirty="0">
                <a:solidFill>
                  <a:schemeClr val="accent4"/>
                </a:solidFill>
                <a:uFill>
                  <a:solidFill>
                    <a:srgbClr val="C12917"/>
                  </a:solidFill>
                </a:uFill>
                <a:latin typeface="Times New Roman" panose="02020603050405020304" pitchFamily="18" charset="0"/>
                <a:cs typeface="Times New Roman" panose="02020603050405020304" pitchFamily="18" charset="0"/>
              </a:rPr>
              <a:t>:</a:t>
            </a:r>
            <a:r>
              <a:rPr lang="en-US" sz="2800" spc="-90" dirty="0">
                <a:solidFill>
                  <a:schemeClr val="accent4"/>
                </a:solidFill>
                <a:latin typeface="Times New Roman" panose="02020603050405020304" pitchFamily="18" charset="0"/>
                <a:cs typeface="Times New Roman" panose="02020603050405020304" pitchFamily="18" charset="0"/>
              </a:rPr>
              <a:t> </a:t>
            </a:r>
          </a:p>
          <a:p>
            <a:pPr lvl="1"/>
            <a:endParaRPr lang="en-US" u="heavy" spc="-90" dirty="0">
              <a:solidFill>
                <a:srgbClr val="C12917"/>
              </a:solidFill>
              <a:uFill>
                <a:solidFill>
                  <a:srgbClr val="D29F0F"/>
                </a:solidFill>
              </a:uFill>
              <a:latin typeface="Arial"/>
              <a:cs typeface="Arial"/>
            </a:endParaRPr>
          </a:p>
          <a:p>
            <a:pPr marL="457200" lvl="1" indent="0">
              <a:buNone/>
            </a:pPr>
            <a:r>
              <a:rPr lang="en-US" sz="2000" dirty="0">
                <a:solidFill>
                  <a:schemeClr val="tx1"/>
                </a:solidFill>
                <a:uFill>
                  <a:solidFill>
                    <a:srgbClr val="D29F0F"/>
                  </a:solidFill>
                </a:uFill>
                <a:latin typeface="Times New Roman" panose="02020603050405020304" pitchFamily="18" charset="0"/>
                <a:cs typeface="Times New Roman" panose="02020603050405020304" pitchFamily="18" charset="0"/>
              </a:rPr>
              <a:t>Muscle </a:t>
            </a:r>
            <a:r>
              <a:rPr lang="en-US" sz="2000" spc="-5" dirty="0">
                <a:solidFill>
                  <a:schemeClr val="tx1"/>
                </a:solidFill>
                <a:latin typeface="Times New Roman" panose="02020603050405020304" pitchFamily="18" charset="0"/>
                <a:cs typeface="Times New Roman" panose="02020603050405020304" pitchFamily="18" charset="0"/>
              </a:rPr>
              <a:t>denervation and subsequent reinnervation enable </a:t>
            </a:r>
            <a:r>
              <a:rPr lang="en-US" sz="2000" dirty="0">
                <a:solidFill>
                  <a:schemeClr val="tx1"/>
                </a:solidFill>
                <a:latin typeface="Times New Roman" panose="02020603050405020304" pitchFamily="18" charset="0"/>
                <a:cs typeface="Times New Roman" panose="02020603050405020304" pitchFamily="18" charset="0"/>
              </a:rPr>
              <a:t>us to </a:t>
            </a:r>
            <a:r>
              <a:rPr lang="en-US" sz="2000" spc="-10" dirty="0">
                <a:solidFill>
                  <a:schemeClr val="tx1"/>
                </a:solidFill>
                <a:latin typeface="Times New Roman" panose="02020603050405020304" pitchFamily="18" charset="0"/>
                <a:cs typeface="Times New Roman" panose="02020603050405020304" pitchFamily="18" charset="0"/>
              </a:rPr>
              <a:t>differentiate effect </a:t>
            </a:r>
            <a:r>
              <a:rPr lang="en-US" sz="2000" dirty="0">
                <a:solidFill>
                  <a:schemeClr val="tx1"/>
                </a:solidFill>
                <a:latin typeface="Times New Roman" panose="02020603050405020304" pitchFamily="18" charset="0"/>
                <a:cs typeface="Times New Roman" panose="02020603050405020304" pitchFamily="18" charset="0"/>
              </a:rPr>
              <a:t>on muscle tissue associated with </a:t>
            </a:r>
            <a:r>
              <a:rPr lang="en-US" sz="2000" spc="-5" dirty="0">
                <a:solidFill>
                  <a:schemeClr val="tx1"/>
                </a:solidFill>
                <a:latin typeface="Times New Roman" panose="02020603050405020304" pitchFamily="18" charset="0"/>
                <a:cs typeface="Times New Roman" panose="02020603050405020304" pitchFamily="18" charset="0"/>
              </a:rPr>
              <a:t>loss of impulse conduction and muscle contraction </a:t>
            </a:r>
            <a:r>
              <a:rPr lang="en-US" sz="2000" dirty="0">
                <a:solidFill>
                  <a:schemeClr val="tx1"/>
                </a:solidFill>
                <a:latin typeface="Times New Roman" panose="02020603050405020304" pitchFamily="18" charset="0"/>
                <a:cs typeface="Times New Roman" panose="02020603050405020304" pitchFamily="18" charset="0"/>
              </a:rPr>
              <a:t>from </a:t>
            </a:r>
            <a:r>
              <a:rPr lang="en-US" sz="2000" spc="-5" dirty="0">
                <a:solidFill>
                  <a:schemeClr val="tx1"/>
                </a:solidFill>
                <a:latin typeface="Times New Roman" panose="02020603050405020304" pitchFamily="18" charset="0"/>
                <a:cs typeface="Times New Roman" panose="02020603050405020304" pitchFamily="18" charset="0"/>
              </a:rPr>
              <a:t>those due </a:t>
            </a:r>
            <a:r>
              <a:rPr lang="en-US" sz="2000" dirty="0">
                <a:solidFill>
                  <a:schemeClr val="tx1"/>
                </a:solidFill>
                <a:latin typeface="Times New Roman" panose="02020603050405020304" pitchFamily="18" charset="0"/>
                <a:cs typeface="Times New Roman" panose="02020603050405020304" pitchFamily="18" charset="0"/>
              </a:rPr>
              <a:t>to loss of </a:t>
            </a:r>
            <a:r>
              <a:rPr lang="en-US" sz="2000" spc="-5" dirty="0">
                <a:solidFill>
                  <a:schemeClr val="tx1"/>
                </a:solidFill>
                <a:latin typeface="Times New Roman" panose="02020603050405020304" pitchFamily="18" charset="0"/>
                <a:cs typeface="Times New Roman" panose="02020603050405020304" pitchFamily="18" charset="0"/>
              </a:rPr>
              <a:t>neurotrophic</a:t>
            </a:r>
            <a:r>
              <a:rPr lang="en-US" sz="2000" spc="-1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factors.</a:t>
            </a:r>
          </a:p>
          <a:p>
            <a:endParaRPr lang="en-US" dirty="0"/>
          </a:p>
          <a:p>
            <a:r>
              <a:rPr lang="en-US" sz="2000" dirty="0">
                <a:solidFill>
                  <a:schemeClr val="tx1"/>
                </a:solidFill>
                <a:latin typeface="Times New Roman" panose="02020603050405020304" pitchFamily="18" charset="0"/>
                <a:cs typeface="Times New Roman" panose="02020603050405020304" pitchFamily="18" charset="0"/>
              </a:rPr>
              <a:t>If </a:t>
            </a:r>
            <a:r>
              <a:rPr lang="en-US" sz="2000" spc="-5" dirty="0">
                <a:solidFill>
                  <a:schemeClr val="tx1"/>
                </a:solidFill>
                <a:latin typeface="Times New Roman" panose="02020603050405020304" pitchFamily="18" charset="0"/>
                <a:cs typeface="Times New Roman" panose="02020603050405020304" pitchFamily="18" charset="0"/>
              </a:rPr>
              <a:t>motor neurons </a:t>
            </a:r>
            <a:r>
              <a:rPr lang="en-US" sz="2000" dirty="0">
                <a:solidFill>
                  <a:schemeClr val="tx1"/>
                </a:solidFill>
                <a:latin typeface="Times New Roman" panose="02020603050405020304" pitchFamily="18" charset="0"/>
                <a:cs typeface="Times New Roman" panose="02020603050405020304" pitchFamily="18" charset="0"/>
              </a:rPr>
              <a:t>are </a:t>
            </a:r>
            <a:r>
              <a:rPr lang="en-US" sz="2000" spc="-5" dirty="0">
                <a:solidFill>
                  <a:schemeClr val="tx1"/>
                </a:solidFill>
                <a:latin typeface="Times New Roman" panose="02020603050405020304" pitchFamily="18" charset="0"/>
                <a:cs typeface="Times New Roman" panose="02020603050405020304" pitchFamily="18" charset="0"/>
              </a:rPr>
              <a:t>sectioned and the </a:t>
            </a:r>
            <a:r>
              <a:rPr lang="en-US" sz="2000" dirty="0">
                <a:solidFill>
                  <a:schemeClr val="tx1"/>
                </a:solidFill>
                <a:latin typeface="Times New Roman" panose="02020603050405020304" pitchFamily="18" charset="0"/>
                <a:cs typeface="Times New Roman" panose="02020603050405020304" pitchFamily="18" charset="0"/>
              </a:rPr>
              <a:t>muscle </a:t>
            </a:r>
            <a:r>
              <a:rPr lang="en-US" sz="2000" spc="-5" dirty="0">
                <a:solidFill>
                  <a:schemeClr val="tx1"/>
                </a:solidFill>
                <a:latin typeface="Times New Roman" panose="02020603050405020304" pitchFamily="18" charset="0"/>
                <a:cs typeface="Times New Roman" panose="02020603050405020304" pitchFamily="18" charset="0"/>
              </a:rPr>
              <a:t>subsequently becomes reinnervated, there </a:t>
            </a:r>
            <a:r>
              <a:rPr lang="en-US" sz="2000" dirty="0">
                <a:solidFill>
                  <a:schemeClr val="tx1"/>
                </a:solidFill>
                <a:latin typeface="Times New Roman" panose="02020603050405020304" pitchFamily="18" charset="0"/>
                <a:cs typeface="Times New Roman" panose="02020603050405020304" pitchFamily="18" charset="0"/>
              </a:rPr>
              <a:t>is </a:t>
            </a:r>
            <a:r>
              <a:rPr lang="en-US" sz="2000" spc="-5" dirty="0">
                <a:solidFill>
                  <a:schemeClr val="tx1"/>
                </a:solidFill>
                <a:latin typeface="Times New Roman" panose="02020603050405020304" pitchFamily="18" charset="0"/>
                <a:cs typeface="Times New Roman" panose="02020603050405020304" pitchFamily="18" charset="0"/>
              </a:rPr>
              <a:t>reformation </a:t>
            </a:r>
            <a:r>
              <a:rPr lang="en-US" sz="2000" dirty="0">
                <a:solidFill>
                  <a:schemeClr val="tx1"/>
                </a:solidFill>
                <a:latin typeface="Times New Roman" panose="02020603050405020304" pitchFamily="18" charset="0"/>
                <a:cs typeface="Times New Roman" panose="02020603050405020304" pitchFamily="18" charset="0"/>
              </a:rPr>
              <a:t>of muscle tissue and it grows even before the recovery of </a:t>
            </a:r>
            <a:r>
              <a:rPr lang="en-US" sz="2000" spc="-5" dirty="0">
                <a:solidFill>
                  <a:schemeClr val="tx1"/>
                </a:solidFill>
                <a:latin typeface="Times New Roman" panose="02020603050405020304" pitchFamily="18" charset="0"/>
                <a:cs typeface="Times New Roman" panose="02020603050405020304" pitchFamily="18" charset="0"/>
              </a:rPr>
              <a:t>neuronal </a:t>
            </a:r>
            <a:r>
              <a:rPr lang="en-US" sz="2000" dirty="0">
                <a:solidFill>
                  <a:schemeClr val="tx1"/>
                </a:solidFill>
                <a:latin typeface="Times New Roman" panose="02020603050405020304" pitchFamily="18" charset="0"/>
                <a:cs typeface="Times New Roman" panose="02020603050405020304" pitchFamily="18" charset="0"/>
              </a:rPr>
              <a:t>conductive </a:t>
            </a:r>
            <a:r>
              <a:rPr lang="en-US" sz="2000" spc="-5" dirty="0">
                <a:solidFill>
                  <a:schemeClr val="tx1"/>
                </a:solidFill>
                <a:latin typeface="Times New Roman" panose="02020603050405020304" pitchFamily="18" charset="0"/>
                <a:cs typeface="Times New Roman" panose="02020603050405020304" pitchFamily="18" charset="0"/>
              </a:rPr>
              <a:t>function. This demonstrates </a:t>
            </a:r>
            <a:r>
              <a:rPr lang="en-US" sz="2000" i="1" spc="-5" dirty="0">
                <a:solidFill>
                  <a:schemeClr val="tx1"/>
                </a:solidFill>
                <a:latin typeface="Times New Roman" panose="02020603050405020304" pitchFamily="18" charset="0"/>
                <a:cs typeface="Times New Roman" panose="02020603050405020304" pitchFamily="18" charset="0"/>
              </a:rPr>
              <a:t>neuromuscular</a:t>
            </a:r>
            <a:r>
              <a:rPr lang="en-US" sz="2000" i="1" spc="-35" dirty="0">
                <a:solidFill>
                  <a:schemeClr val="tx1"/>
                </a:solidFill>
                <a:latin typeface="Times New Roman" panose="02020603050405020304" pitchFamily="18" charset="0"/>
                <a:cs typeface="Times New Roman" panose="02020603050405020304" pitchFamily="18" charset="0"/>
              </a:rPr>
              <a:t> </a:t>
            </a:r>
            <a:r>
              <a:rPr lang="en-US" sz="2000" i="1" spc="-5" dirty="0">
                <a:solidFill>
                  <a:schemeClr val="tx1"/>
                </a:solidFill>
                <a:latin typeface="Times New Roman" panose="02020603050405020304" pitchFamily="18" charset="0"/>
                <a:cs typeface="Times New Roman" panose="02020603050405020304" pitchFamily="18" charset="0"/>
              </a:rPr>
              <a:t>trophism.</a:t>
            </a:r>
            <a:endParaRPr lang="en-US" sz="20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78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692696"/>
            <a:ext cx="7202761" cy="5616624"/>
          </a:xfrm>
        </p:spPr>
        <p:txBody>
          <a:bodyPr>
            <a:noAutofit/>
          </a:bodyPr>
          <a:lstStyle/>
          <a:p>
            <a:pPr marL="12700">
              <a:lnSpc>
                <a:spcPct val="100000"/>
              </a:lnSpc>
              <a:spcBef>
                <a:spcPts val="700"/>
              </a:spcBef>
            </a:pPr>
            <a:r>
              <a:rPr lang="en-US" sz="2400" i="1" spc="-5" dirty="0" err="1">
                <a:solidFill>
                  <a:srgbClr val="002060"/>
                </a:solidFill>
                <a:latin typeface="Times New Roman" panose="02020603050405020304" pitchFamily="18" charset="0"/>
                <a:cs typeface="Times New Roman" panose="02020603050405020304" pitchFamily="18" charset="0"/>
              </a:rPr>
              <a:t>Neurovisceral</a:t>
            </a:r>
            <a:r>
              <a:rPr lang="en-US" sz="2400" i="1" spc="-5" dirty="0">
                <a:solidFill>
                  <a:srgbClr val="002060"/>
                </a:solidFill>
                <a:latin typeface="Times New Roman" panose="02020603050405020304" pitchFamily="18" charset="0"/>
                <a:cs typeface="Times New Roman" panose="02020603050405020304" pitchFamily="18" charset="0"/>
              </a:rPr>
              <a:t> trophism :</a:t>
            </a:r>
          </a:p>
          <a:p>
            <a:pPr marL="812800" lvl="2">
              <a:spcBef>
                <a:spcPts val="700"/>
              </a:spcBef>
            </a:pPr>
            <a:r>
              <a:rPr lang="en-US" sz="2000" spc="-5" dirty="0">
                <a:solidFill>
                  <a:schemeClr val="tx1"/>
                </a:solidFill>
                <a:latin typeface="Times New Roman" panose="02020603050405020304" pitchFamily="18" charset="0"/>
                <a:cs typeface="Times New Roman" panose="02020603050405020304" pitchFamily="18" charset="0"/>
              </a:rPr>
              <a:t>Increase and decease of mature salivary glands is under neurotrophic influence.</a:t>
            </a:r>
          </a:p>
          <a:p>
            <a:pPr marL="812800" lvl="2">
              <a:spcBef>
                <a:spcPts val="700"/>
              </a:spcBef>
            </a:pPr>
            <a:endParaRPr lang="en-US" sz="2400" i="1" spc="-5" dirty="0">
              <a:solidFill>
                <a:srgbClr val="002060"/>
              </a:solidFill>
              <a:latin typeface="Times New Roman" panose="02020603050405020304" pitchFamily="18" charset="0"/>
              <a:cs typeface="Times New Roman" panose="02020603050405020304" pitchFamily="18" charset="0"/>
            </a:endParaRPr>
          </a:p>
          <a:p>
            <a:pPr marL="12700">
              <a:lnSpc>
                <a:spcPct val="100000"/>
              </a:lnSpc>
              <a:spcBef>
                <a:spcPts val="700"/>
              </a:spcBef>
            </a:pPr>
            <a:r>
              <a:rPr lang="en-US" sz="2400" i="1" spc="-5" dirty="0">
                <a:solidFill>
                  <a:srgbClr val="002060"/>
                </a:solidFill>
                <a:latin typeface="Times New Roman" panose="02020603050405020304" pitchFamily="18" charset="0"/>
                <a:cs typeface="Times New Roman" panose="02020603050405020304" pitchFamily="18" charset="0"/>
              </a:rPr>
              <a:t>Neuroepithelial trophism </a:t>
            </a:r>
            <a:r>
              <a:rPr lang="en-US" sz="2000" spc="-5" dirty="0">
                <a:solidFill>
                  <a:srgbClr val="002060"/>
                </a:solidFill>
                <a:latin typeface="Times New Roman" panose="02020603050405020304" pitchFamily="18" charset="0"/>
                <a:cs typeface="Times New Roman" panose="02020603050405020304" pitchFamily="18" charset="0"/>
              </a:rPr>
              <a:t>: </a:t>
            </a:r>
          </a:p>
          <a:p>
            <a:pPr marL="12700">
              <a:lnSpc>
                <a:spcPct val="100000"/>
              </a:lnSpc>
              <a:spcBef>
                <a:spcPts val="700"/>
              </a:spcBef>
            </a:pPr>
            <a:r>
              <a:rPr lang="en-US" sz="2000" dirty="0">
                <a:solidFill>
                  <a:schemeClr val="tx1"/>
                </a:solidFill>
                <a:latin typeface="Times New Roman" panose="02020603050405020304" pitchFamily="18" charset="0"/>
                <a:cs typeface="Times New Roman" panose="02020603050405020304" pitchFamily="18" charset="0"/>
              </a:rPr>
              <a:t>The </a:t>
            </a:r>
            <a:r>
              <a:rPr lang="en-US" sz="2000" spc="-5" dirty="0">
                <a:solidFill>
                  <a:schemeClr val="tx1"/>
                </a:solidFill>
                <a:latin typeface="Times New Roman" panose="02020603050405020304" pitchFamily="18" charset="0"/>
                <a:cs typeface="Times New Roman" panose="02020603050405020304" pitchFamily="18" charset="0"/>
              </a:rPr>
              <a:t>neurological work </a:t>
            </a:r>
            <a:r>
              <a:rPr lang="en-US" sz="2000" dirty="0">
                <a:solidFill>
                  <a:schemeClr val="tx1"/>
                </a:solidFill>
                <a:latin typeface="Times New Roman" panose="02020603050405020304" pitchFamily="18" charset="0"/>
                <a:cs typeface="Times New Roman" panose="02020603050405020304" pitchFamily="18" charset="0"/>
              </a:rPr>
              <a:t>of</a:t>
            </a:r>
            <a:r>
              <a:rPr lang="en-US" sz="2000" spc="-40" dirty="0">
                <a:solidFill>
                  <a:schemeClr val="tx1"/>
                </a:solidFill>
                <a:latin typeface="Times New Roman" panose="02020603050405020304" pitchFamily="18" charset="0"/>
                <a:cs typeface="Times New Roman" panose="02020603050405020304" pitchFamily="18" charset="0"/>
              </a:rPr>
              <a:t> </a:t>
            </a:r>
            <a:r>
              <a:rPr lang="en-US" sz="2000" spc="-5" dirty="0" err="1">
                <a:solidFill>
                  <a:schemeClr val="tx1"/>
                </a:solidFill>
                <a:latin typeface="Times New Roman" panose="02020603050405020304" pitchFamily="18" charset="0"/>
                <a:cs typeface="Times New Roman" panose="02020603050405020304" pitchFamily="18" charset="0"/>
              </a:rPr>
              <a:t>neurotrophism</a:t>
            </a:r>
            <a:r>
              <a:rPr lang="en-US" sz="2000" spc="-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first </a:t>
            </a:r>
            <a:r>
              <a:rPr lang="en-US" sz="2000" spc="-5" dirty="0">
                <a:solidFill>
                  <a:schemeClr val="tx1"/>
                </a:solidFill>
                <a:latin typeface="Times New Roman" panose="02020603050405020304" pitchFamily="18" charset="0"/>
                <a:cs typeface="Times New Roman" panose="02020603050405020304" pitchFamily="18" charset="0"/>
              </a:rPr>
              <a:t>began </a:t>
            </a:r>
            <a:r>
              <a:rPr lang="en-US" sz="2000" spc="-10" dirty="0">
                <a:solidFill>
                  <a:schemeClr val="tx1"/>
                </a:solidFill>
                <a:latin typeface="Times New Roman" panose="02020603050405020304" pitchFamily="18" charset="0"/>
                <a:cs typeface="Times New Roman" panose="02020603050405020304" pitchFamily="18" charset="0"/>
              </a:rPr>
              <a:t>in field of </a:t>
            </a:r>
            <a:r>
              <a:rPr lang="en-US" sz="2000" spc="-25" dirty="0">
                <a:solidFill>
                  <a:schemeClr val="tx1"/>
                </a:solidFill>
                <a:latin typeface="Times New Roman" panose="02020603050405020304" pitchFamily="18" charset="0"/>
                <a:cs typeface="Times New Roman" panose="02020603050405020304" pitchFamily="18" charset="0"/>
              </a:rPr>
              <a:t>dermatology. </a:t>
            </a:r>
          </a:p>
          <a:p>
            <a:pPr marL="12700" marR="159385">
              <a:lnSpc>
                <a:spcPct val="100000"/>
              </a:lnSpc>
              <a:spcBef>
                <a:spcPts val="600"/>
              </a:spcBef>
            </a:pPr>
            <a:r>
              <a:rPr lang="en-US" sz="2000" dirty="0">
                <a:solidFill>
                  <a:schemeClr val="tx1"/>
                </a:solidFill>
                <a:latin typeface="Times New Roman" panose="02020603050405020304" pitchFamily="18" charset="0"/>
                <a:cs typeface="Times New Roman" panose="02020603050405020304" pitchFamily="18" charset="0"/>
              </a:rPr>
              <a:t>The factors which </a:t>
            </a:r>
            <a:r>
              <a:rPr lang="en-US" sz="2000" spc="-5" dirty="0">
                <a:solidFill>
                  <a:schemeClr val="tx1"/>
                </a:solidFill>
                <a:latin typeface="Times New Roman" panose="02020603050405020304" pitchFamily="18" charset="0"/>
                <a:cs typeface="Times New Roman" panose="02020603050405020304" pitchFamily="18" charset="0"/>
              </a:rPr>
              <a:t>contribute </a:t>
            </a:r>
            <a:r>
              <a:rPr lang="en-US" sz="2000" dirty="0">
                <a:solidFill>
                  <a:schemeClr val="tx1"/>
                </a:solidFill>
                <a:latin typeface="Times New Roman" panose="02020603050405020304" pitchFamily="18" charset="0"/>
                <a:cs typeface="Times New Roman" panose="02020603050405020304" pitchFamily="18" charset="0"/>
              </a:rPr>
              <a:t>to </a:t>
            </a:r>
            <a:r>
              <a:rPr lang="en-US" sz="2000" spc="-5" dirty="0" err="1">
                <a:solidFill>
                  <a:schemeClr val="tx1"/>
                </a:solidFill>
                <a:latin typeface="Times New Roman" panose="02020603050405020304" pitchFamily="18" charset="0"/>
                <a:cs typeface="Times New Roman" panose="02020603050405020304" pitchFamily="18" charset="0"/>
              </a:rPr>
              <a:t>neuroepithelial</a:t>
            </a:r>
            <a:r>
              <a:rPr lang="en-US" sz="2000" spc="-5" dirty="0">
                <a:solidFill>
                  <a:schemeClr val="tx1"/>
                </a:solidFill>
                <a:latin typeface="Times New Roman" panose="02020603050405020304" pitchFamily="18" charset="0"/>
                <a:cs typeface="Times New Roman" panose="02020603050405020304" pitchFamily="18" charset="0"/>
              </a:rPr>
              <a:t> trophism</a:t>
            </a:r>
            <a:r>
              <a:rPr lang="en-US" sz="2000" spc="-35"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are</a:t>
            </a:r>
          </a:p>
          <a:p>
            <a:pPr marL="812800" marR="159385" lvl="2">
              <a:spcBef>
                <a:spcPts val="600"/>
              </a:spcBef>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Local </a:t>
            </a:r>
            <a:r>
              <a:rPr lang="en-US" sz="2000" spc="-5" dirty="0">
                <a:solidFill>
                  <a:schemeClr val="tx1"/>
                </a:solidFill>
                <a:latin typeface="Times New Roman" panose="02020603050405020304" pitchFamily="18" charset="0"/>
                <a:cs typeface="Times New Roman" panose="02020603050405020304" pitchFamily="18" charset="0"/>
              </a:rPr>
              <a:t>mechanism operating </a:t>
            </a:r>
            <a:r>
              <a:rPr lang="en-US" sz="2000" dirty="0">
                <a:solidFill>
                  <a:schemeClr val="tx1"/>
                </a:solidFill>
                <a:latin typeface="Times New Roman" panose="02020603050405020304" pitchFamily="18" charset="0"/>
                <a:cs typeface="Times New Roman" panose="02020603050405020304" pitchFamily="18" charset="0"/>
              </a:rPr>
              <a:t>in </a:t>
            </a:r>
            <a:r>
              <a:rPr lang="en-US" sz="2000" spc="-5" dirty="0">
                <a:solidFill>
                  <a:schemeClr val="tx1"/>
                </a:solidFill>
                <a:latin typeface="Times New Roman" panose="02020603050405020304" pitchFamily="18" charset="0"/>
                <a:cs typeface="Times New Roman" panose="02020603050405020304" pitchFamily="18" charset="0"/>
              </a:rPr>
              <a:t>areas</a:t>
            </a:r>
            <a:r>
              <a:rPr lang="en-US" sz="2000" spc="-9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of  </a:t>
            </a:r>
            <a:r>
              <a:rPr lang="en-US" sz="2000" spc="-5" dirty="0">
                <a:solidFill>
                  <a:schemeClr val="tx1"/>
                </a:solidFill>
                <a:latin typeface="Times New Roman" panose="02020603050405020304" pitchFamily="18" charset="0"/>
                <a:cs typeface="Times New Roman" panose="02020603050405020304" pitchFamily="18" charset="0"/>
              </a:rPr>
              <a:t>high mitotic</a:t>
            </a:r>
            <a:r>
              <a:rPr lang="en-US" sz="2000" spc="-2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activity</a:t>
            </a:r>
          </a:p>
          <a:p>
            <a:pPr marL="812800" marR="159385" lvl="2">
              <a:spcBef>
                <a:spcPts val="600"/>
              </a:spcBef>
              <a:buFont typeface="+mj-lt"/>
              <a:buAutoNum type="arabicPeriod"/>
            </a:pPr>
            <a:r>
              <a:rPr lang="en-US" sz="2000" spc="-5" dirty="0">
                <a:solidFill>
                  <a:schemeClr val="tx1"/>
                </a:solidFill>
                <a:latin typeface="Times New Roman" panose="02020603050405020304" pitchFamily="18" charset="0"/>
                <a:cs typeface="Times New Roman" panose="02020603050405020304" pitchFamily="18" charset="0"/>
              </a:rPr>
              <a:t>Epithelial growth</a:t>
            </a:r>
            <a:r>
              <a:rPr lang="en-US" sz="2000" spc="-2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factors.</a:t>
            </a:r>
          </a:p>
          <a:p>
            <a:pPr marL="927100" marR="159385" lvl="2" indent="-342900">
              <a:spcBef>
                <a:spcPts val="600"/>
              </a:spcBef>
            </a:pPr>
            <a:r>
              <a:rPr lang="en-US" sz="2000" i="1" dirty="0">
                <a:solidFill>
                  <a:schemeClr val="tx1"/>
                </a:solidFill>
                <a:latin typeface="Times New Roman" panose="02020603050405020304" pitchFamily="18" charset="0"/>
                <a:cs typeface="Times New Roman" panose="02020603050405020304" pitchFamily="18" charset="0"/>
              </a:rPr>
              <a:t>Presence of taste buds is dependent upon intact neural innervation</a:t>
            </a:r>
          </a:p>
        </p:txBody>
      </p:sp>
    </p:spTree>
    <p:extLst>
      <p:ext uri="{BB962C8B-B14F-4D97-AF65-F5344CB8AC3E}">
        <p14:creationId xmlns:p14="http://schemas.microsoft.com/office/powerpoint/2010/main" val="164095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80728"/>
            <a:ext cx="6347714" cy="5328592"/>
          </a:xfrm>
        </p:spPr>
        <p:txBody>
          <a:bodyPr/>
          <a:lstStyle/>
          <a:p>
            <a:pPr marL="584200" marR="159385" lvl="2" indent="0">
              <a:spcBef>
                <a:spcPts val="600"/>
              </a:spcBef>
              <a:buNone/>
            </a:pPr>
            <a:r>
              <a:rPr lang="en-US" sz="2400" b="1" i="1" spc="-5" dirty="0">
                <a:solidFill>
                  <a:schemeClr val="tx1"/>
                </a:solidFill>
                <a:latin typeface="Times New Roman" panose="02020603050405020304" pitchFamily="18" charset="0"/>
                <a:cs typeface="Times New Roman" panose="02020603050405020304" pitchFamily="18" charset="0"/>
              </a:rPr>
              <a:t>Neurotrophic control </a:t>
            </a:r>
            <a:r>
              <a:rPr lang="en-US" sz="2400" b="1" i="1" dirty="0">
                <a:solidFill>
                  <a:schemeClr val="tx1"/>
                </a:solidFill>
                <a:latin typeface="Times New Roman" panose="02020603050405020304" pitchFamily="18" charset="0"/>
                <a:cs typeface="Times New Roman" panose="02020603050405020304" pitchFamily="18" charset="0"/>
              </a:rPr>
              <a:t>of </a:t>
            </a:r>
            <a:r>
              <a:rPr lang="en-US" sz="2400" b="1" i="1" spc="-5" dirty="0">
                <a:solidFill>
                  <a:schemeClr val="tx1"/>
                </a:solidFill>
                <a:latin typeface="Times New Roman" panose="02020603050405020304" pitchFamily="18" charset="0"/>
                <a:cs typeface="Times New Roman" panose="02020603050405020304" pitchFamily="18" charset="0"/>
              </a:rPr>
              <a:t>genetic</a:t>
            </a:r>
            <a:r>
              <a:rPr lang="en-US" sz="2400" b="1" i="1" spc="-55"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activity</a:t>
            </a:r>
            <a:r>
              <a:rPr lang="en-US" sz="2400" b="1" dirty="0">
                <a:solidFill>
                  <a:schemeClr val="tx1"/>
                </a:solidFill>
                <a:latin typeface="Times New Roman" panose="02020603050405020304" pitchFamily="18" charset="0"/>
                <a:cs typeface="Times New Roman" panose="02020603050405020304" pitchFamily="18" charset="0"/>
              </a:rPr>
              <a:t>:</a:t>
            </a:r>
          </a:p>
          <a:p>
            <a:pPr marL="584200" marR="159385" lvl="2" indent="0">
              <a:spcBef>
                <a:spcPts val="600"/>
              </a:spcBef>
              <a:buNone/>
            </a:pPr>
            <a:endParaRPr lang="en-US" sz="2400" b="1" dirty="0">
              <a:solidFill>
                <a:schemeClr val="tx1"/>
              </a:solidFill>
              <a:latin typeface="Times New Roman" panose="02020603050405020304" pitchFamily="18" charset="0"/>
              <a:cs typeface="Times New Roman" panose="02020603050405020304" pitchFamily="18" charset="0"/>
            </a:endParaRPr>
          </a:p>
          <a:p>
            <a:pPr marL="412750" marR="5080" lvl="1">
              <a:spcBef>
                <a:spcPts val="105"/>
              </a:spcBef>
            </a:pPr>
            <a:r>
              <a:rPr lang="en-US" sz="180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Neurotrophic </a:t>
            </a:r>
            <a:r>
              <a:rPr lang="en-US" sz="2000" dirty="0">
                <a:solidFill>
                  <a:schemeClr val="tx1"/>
                </a:solidFill>
                <a:latin typeface="Times New Roman" panose="02020603050405020304" pitchFamily="18" charset="0"/>
                <a:cs typeface="Times New Roman" panose="02020603050405020304" pitchFamily="18" charset="0"/>
              </a:rPr>
              <a:t>control of </a:t>
            </a:r>
            <a:r>
              <a:rPr lang="en-US" sz="2000" spc="-5" dirty="0">
                <a:solidFill>
                  <a:schemeClr val="tx1"/>
                </a:solidFill>
                <a:latin typeface="Times New Roman" panose="02020603050405020304" pitchFamily="18" charset="0"/>
                <a:cs typeface="Times New Roman" panose="02020603050405020304" pitchFamily="18" charset="0"/>
              </a:rPr>
              <a:t>genetic </a:t>
            </a:r>
            <a:r>
              <a:rPr lang="en-US" sz="2000" dirty="0">
                <a:solidFill>
                  <a:schemeClr val="tx1"/>
                </a:solidFill>
                <a:latin typeface="Times New Roman" panose="02020603050405020304" pitchFamily="18" charset="0"/>
                <a:cs typeface="Times New Roman" panose="02020603050405020304" pitchFamily="18" charset="0"/>
              </a:rPr>
              <a:t>activity is </a:t>
            </a:r>
            <a:r>
              <a:rPr lang="en-US" sz="2000" spc="-5" dirty="0">
                <a:solidFill>
                  <a:schemeClr val="tx1"/>
                </a:solidFill>
                <a:latin typeface="Times New Roman" panose="02020603050405020304" pitchFamily="18" charset="0"/>
                <a:cs typeface="Times New Roman" panose="02020603050405020304" pitchFamily="18" charset="0"/>
              </a:rPr>
              <a:t>demonstrated </a:t>
            </a:r>
            <a:r>
              <a:rPr lang="en-US" sz="2000" dirty="0">
                <a:solidFill>
                  <a:schemeClr val="tx1"/>
                </a:solidFill>
                <a:latin typeface="Times New Roman" panose="02020603050405020304" pitchFamily="18" charset="0"/>
                <a:cs typeface="Times New Roman" panose="02020603050405020304" pitchFamily="18" charset="0"/>
              </a:rPr>
              <a:t>in </a:t>
            </a:r>
            <a:r>
              <a:rPr lang="en-US" sz="2000" spc="-5" dirty="0">
                <a:solidFill>
                  <a:schemeClr val="tx1"/>
                </a:solidFill>
                <a:latin typeface="Times New Roman" panose="02020603050405020304" pitchFamily="18" charset="0"/>
                <a:cs typeface="Times New Roman" panose="02020603050405020304" pitchFamily="18" charset="0"/>
              </a:rPr>
              <a:t>many </a:t>
            </a:r>
            <a:r>
              <a:rPr lang="en-US" sz="2000" dirty="0">
                <a:solidFill>
                  <a:schemeClr val="tx1"/>
                </a:solidFill>
                <a:latin typeface="Times New Roman" panose="02020603050405020304" pitchFamily="18" charset="0"/>
                <a:cs typeface="Times New Roman" panose="02020603050405020304" pitchFamily="18" charset="0"/>
              </a:rPr>
              <a:t>tissues </a:t>
            </a:r>
            <a:r>
              <a:rPr lang="en-US" sz="2000" spc="-5" dirty="0">
                <a:solidFill>
                  <a:schemeClr val="tx1"/>
                </a:solidFill>
                <a:latin typeface="Times New Roman" panose="02020603050405020304" pitchFamily="18" charset="0"/>
                <a:cs typeface="Times New Roman" panose="02020603050405020304" pitchFamily="18" charset="0"/>
              </a:rPr>
              <a:t>under  experimental</a:t>
            </a:r>
            <a:r>
              <a:rPr lang="en-US" sz="2000" spc="-35"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conditions</a:t>
            </a:r>
            <a:r>
              <a:rPr lang="en-US" sz="1800" spc="-5" dirty="0">
                <a:solidFill>
                  <a:schemeClr val="tx1"/>
                </a:solidFill>
                <a:latin typeface="Times New Roman" panose="02020603050405020304" pitchFamily="18" charset="0"/>
                <a:cs typeface="Times New Roman" panose="02020603050405020304" pitchFamily="18" charset="0"/>
              </a:rPr>
              <a:t>:</a:t>
            </a:r>
          </a:p>
          <a:p>
            <a:pPr marL="412750" marR="5080" lvl="1">
              <a:spcBef>
                <a:spcPts val="105"/>
              </a:spcBef>
            </a:pPr>
            <a:endParaRPr lang="en-US" sz="1800" dirty="0">
              <a:solidFill>
                <a:schemeClr val="tx1"/>
              </a:solidFill>
              <a:latin typeface="Times New Roman" panose="02020603050405020304" pitchFamily="18" charset="0"/>
              <a:cs typeface="Times New Roman" panose="02020603050405020304" pitchFamily="18" charset="0"/>
            </a:endParaRPr>
          </a:p>
          <a:p>
            <a:pPr marL="412750" marR="48260" lvl="1">
              <a:spcBef>
                <a:spcPts val="600"/>
              </a:spcBef>
            </a:pPr>
            <a:r>
              <a:rPr lang="en-US" sz="2000" spc="-5" dirty="0">
                <a:solidFill>
                  <a:schemeClr val="tx1"/>
                </a:solidFill>
                <a:latin typeface="Times New Roman" panose="02020603050405020304" pitchFamily="18" charset="0"/>
                <a:cs typeface="Times New Roman" panose="02020603050405020304" pitchFamily="18" charset="0"/>
              </a:rPr>
              <a:t>Protein </a:t>
            </a:r>
            <a:r>
              <a:rPr lang="en-US" sz="2000" dirty="0">
                <a:solidFill>
                  <a:schemeClr val="tx1"/>
                </a:solidFill>
                <a:latin typeface="Times New Roman" panose="02020603050405020304" pitchFamily="18" charset="0"/>
                <a:cs typeface="Times New Roman" panose="02020603050405020304" pitchFamily="18" charset="0"/>
              </a:rPr>
              <a:t>synthesis in </a:t>
            </a:r>
            <a:r>
              <a:rPr lang="en-US" sz="2000" spc="-5" dirty="0">
                <a:solidFill>
                  <a:schemeClr val="tx1"/>
                </a:solidFill>
                <a:latin typeface="Times New Roman" panose="02020603050405020304" pitchFamily="18" charset="0"/>
                <a:cs typeface="Times New Roman" panose="02020603050405020304" pitchFamily="18" charset="0"/>
              </a:rPr>
              <a:t>oral epithelial</a:t>
            </a:r>
            <a:r>
              <a:rPr lang="en-US" sz="2000" spc="-75"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cells </a:t>
            </a:r>
            <a:r>
              <a:rPr lang="en-US" sz="2000" spc="-5" dirty="0">
                <a:solidFill>
                  <a:schemeClr val="tx1"/>
                </a:solidFill>
                <a:latin typeface="Times New Roman" panose="02020603050405020304" pitchFamily="18" charset="0"/>
                <a:cs typeface="Times New Roman" panose="02020603050405020304" pitchFamily="18" charset="0"/>
              </a:rPr>
              <a:t>and </a:t>
            </a:r>
            <a:r>
              <a:rPr lang="en-US" sz="2000" dirty="0">
                <a:solidFill>
                  <a:schemeClr val="tx1"/>
                </a:solidFill>
                <a:latin typeface="Times New Roman" panose="02020603050405020304" pitchFamily="18" charset="0"/>
                <a:cs typeface="Times New Roman" panose="02020603050405020304" pitchFamily="18" charset="0"/>
              </a:rPr>
              <a:t>specific enzymatic synthesis in taste </a:t>
            </a:r>
            <a:r>
              <a:rPr lang="en-US" sz="2000" spc="-5" dirty="0">
                <a:solidFill>
                  <a:schemeClr val="tx1"/>
                </a:solidFill>
                <a:latin typeface="Times New Roman" panose="02020603050405020304" pitchFamily="18" charset="0"/>
                <a:cs typeface="Times New Roman" panose="02020603050405020304" pitchFamily="18" charset="0"/>
              </a:rPr>
              <a:t>buds epithelium appear </a:t>
            </a:r>
            <a:r>
              <a:rPr lang="en-US" sz="2000" dirty="0">
                <a:solidFill>
                  <a:schemeClr val="tx1"/>
                </a:solidFill>
                <a:latin typeface="Times New Roman" panose="02020603050405020304" pitchFamily="18" charset="0"/>
                <a:cs typeface="Times New Roman" panose="02020603050405020304" pitchFamily="18" charset="0"/>
              </a:rPr>
              <a:t>to be </a:t>
            </a:r>
            <a:r>
              <a:rPr lang="en-US" sz="2000" spc="-5" dirty="0">
                <a:solidFill>
                  <a:schemeClr val="tx1"/>
                </a:solidFill>
                <a:latin typeface="Times New Roman" panose="02020603050405020304" pitchFamily="18" charset="0"/>
                <a:cs typeface="Times New Roman" panose="02020603050405020304" pitchFamily="18" charset="0"/>
              </a:rPr>
              <a:t>neurotrophically</a:t>
            </a:r>
            <a:r>
              <a:rPr lang="en-US" sz="2000" spc="-40" dirty="0">
                <a:solidFill>
                  <a:schemeClr val="tx1"/>
                </a:solidFill>
                <a:latin typeface="Times New Roman" panose="02020603050405020304" pitchFamily="18" charset="0"/>
                <a:cs typeface="Times New Roman" panose="02020603050405020304" pitchFamily="18" charset="0"/>
              </a:rPr>
              <a:t> </a:t>
            </a:r>
            <a:r>
              <a:rPr lang="en-US" sz="2000" spc="-5" dirty="0">
                <a:solidFill>
                  <a:schemeClr val="tx1"/>
                </a:solidFill>
                <a:latin typeface="Times New Roman" panose="02020603050405020304" pitchFamily="18" charset="0"/>
                <a:cs typeface="Times New Roman" panose="02020603050405020304" pitchFamily="18" charset="0"/>
              </a:rPr>
              <a:t>regulated</a:t>
            </a:r>
            <a:r>
              <a:rPr lang="en-US" sz="1800" spc="-5" dirty="0">
                <a:solidFill>
                  <a:schemeClr val="tx1"/>
                </a:solidFill>
                <a:latin typeface="Times New Roman" panose="02020603050405020304" pitchFamily="18" charset="0"/>
                <a:cs typeface="Times New Roman" panose="02020603050405020304" pitchFamily="18" charset="0"/>
              </a:rPr>
              <a:t>.</a:t>
            </a:r>
          </a:p>
          <a:p>
            <a:pPr marL="412750" marR="48260" lvl="1">
              <a:spcBef>
                <a:spcPts val="600"/>
              </a:spcBef>
            </a:pPr>
            <a:endParaRPr lang="en-US" sz="1800" spc="-5" dirty="0">
              <a:solidFill>
                <a:schemeClr val="tx1"/>
              </a:solidFill>
              <a:latin typeface="Times New Roman" panose="02020603050405020304" pitchFamily="18" charset="0"/>
              <a:cs typeface="Times New Roman" panose="02020603050405020304" pitchFamily="18" charset="0"/>
            </a:endParaRPr>
          </a:p>
          <a:p>
            <a:pPr marL="412750" marR="48260" lvl="1">
              <a:spcBef>
                <a:spcPts val="600"/>
              </a:spcBef>
            </a:pPr>
            <a:r>
              <a:rPr lang="en-US" sz="2000" spc="-5" dirty="0">
                <a:solidFill>
                  <a:schemeClr val="tx1"/>
                </a:solidFill>
                <a:latin typeface="Times New Roman" panose="02020603050405020304" pitchFamily="18" charset="0"/>
                <a:cs typeface="Times New Roman" panose="02020603050405020304" pitchFamily="18" charset="0"/>
              </a:rPr>
              <a:t>It is suggested that the regenerating nerve exert a direct control on the synthesis of DNA, RNS and protein in regenerating tissue. </a:t>
            </a:r>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727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1168"/>
          </a:xfrm>
        </p:spPr>
        <p:txBody>
          <a:bodyPr>
            <a:normAutofit/>
          </a:bodyPr>
          <a:lstStyle/>
          <a:p>
            <a:r>
              <a:rPr lang="en-US" b="1" i="1" dirty="0">
                <a:solidFill>
                  <a:schemeClr val="accent1">
                    <a:lumMod val="75000"/>
                  </a:schemeClr>
                </a:solidFill>
              </a:rPr>
              <a:t>Conclusion For Theories Of Growth :</a:t>
            </a:r>
            <a:endParaRPr lang="en-IN" b="1" i="1" dirty="0">
              <a:solidFill>
                <a:schemeClr val="accent1">
                  <a:lumMod val="75000"/>
                </a:schemeClr>
              </a:solidFill>
            </a:endParaRPr>
          </a:p>
        </p:txBody>
      </p:sp>
      <p:sp>
        <p:nvSpPr>
          <p:cNvPr id="4" name="Content Placeholder 3"/>
          <p:cNvSpPr>
            <a:spLocks noGrp="1"/>
          </p:cNvSpPr>
          <p:nvPr>
            <p:ph idx="1"/>
          </p:nvPr>
        </p:nvSpPr>
        <p:spPr>
          <a:xfrm>
            <a:off x="609599" y="1700808"/>
            <a:ext cx="6698705" cy="4844611"/>
          </a:xfrm>
        </p:spPr>
        <p:txBody>
          <a:bodyPr/>
          <a:lstStyle/>
          <a:p>
            <a:r>
              <a:rPr lang="en-US" dirty="0"/>
              <a:t>A good knowledge of growth and development helps us to know the etiology, diagnosis and treatment planning of malocclusion and also helps us to predict the prognosis of orthodontic treatment.</a:t>
            </a:r>
          </a:p>
          <a:p>
            <a:r>
              <a:rPr lang="en-US" dirty="0"/>
              <a:t>Growth modification by means of functional and orthodontic appliance gives better response before growth completion (best results during growth spurts).</a:t>
            </a:r>
          </a:p>
          <a:p>
            <a:r>
              <a:rPr lang="en-US" dirty="0"/>
              <a:t>Orthognathic surgery gives best results if done after completion of growth so as to prevent relapse.</a:t>
            </a:r>
          </a:p>
        </p:txBody>
      </p:sp>
    </p:spTree>
    <p:extLst>
      <p:ext uri="{BB962C8B-B14F-4D97-AF65-F5344CB8AC3E}">
        <p14:creationId xmlns:p14="http://schemas.microsoft.com/office/powerpoint/2010/main" val="21907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lgerian" pitchFamily="82" charset="0"/>
              </a:rPr>
              <a:t>SUMMARY</a:t>
            </a:r>
            <a:endParaRPr lang="en-IN" b="1" dirty="0">
              <a:latin typeface="Algerian" pitchFamily="82"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667000" y="1524000"/>
            <a:ext cx="4000500" cy="866775"/>
          </a:xfrm>
          <a:prstGeom prst="rect">
            <a:avLst/>
          </a:prstGeom>
          <a:noFill/>
          <a:ln w="9525">
            <a:noFill/>
            <a:miter lim="800000"/>
            <a:headEnd/>
            <a:tailEnd/>
          </a:ln>
          <a:effectLst/>
        </p:spPr>
      </p:pic>
      <p:sp>
        <p:nvSpPr>
          <p:cNvPr id="6" name="TextBox 5"/>
          <p:cNvSpPr txBox="1"/>
          <p:nvPr/>
        </p:nvSpPr>
        <p:spPr>
          <a:xfrm>
            <a:off x="1447800" y="2743200"/>
            <a:ext cx="6934200" cy="2862322"/>
          </a:xfrm>
          <a:prstGeom prst="rect">
            <a:avLst/>
          </a:prstGeom>
          <a:noFill/>
        </p:spPr>
        <p:txBody>
          <a:bodyPr wrap="square" rtlCol="0">
            <a:spAutoFit/>
          </a:bodyPr>
          <a:lstStyle/>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Major theories of growth</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Bone remodeling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The genetic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The </a:t>
            </a:r>
            <a:r>
              <a:rPr lang="en-US" sz="1600" i="1" dirty="0" err="1" smtClean="0">
                <a:latin typeface="Times New Roman" panose="02020603050405020304" pitchFamily="18" charset="0"/>
                <a:cs typeface="Times New Roman" panose="02020603050405020304" pitchFamily="18" charset="0"/>
              </a:rPr>
              <a:t>sutural</a:t>
            </a:r>
            <a:r>
              <a:rPr lang="en-US" sz="1600" i="1" dirty="0" smtClean="0">
                <a:latin typeface="Times New Roman" panose="02020603050405020304" pitchFamily="18" charset="0"/>
                <a:cs typeface="Times New Roman" panose="02020603050405020304" pitchFamily="18" charset="0"/>
              </a:rPr>
              <a:t> hypothesis</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Nasal septum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Functional matrix hypothesis</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Von </a:t>
            </a:r>
            <a:r>
              <a:rPr lang="en-US" sz="1600" i="1" dirty="0" err="1" smtClean="0">
                <a:latin typeface="Times New Roman" panose="02020603050405020304" pitchFamily="18" charset="0"/>
                <a:cs typeface="Times New Roman" panose="02020603050405020304" pitchFamily="18" charset="0"/>
              </a:rPr>
              <a:t>Limborgh’s</a:t>
            </a:r>
            <a:r>
              <a:rPr lang="en-US" sz="1600" i="1" dirty="0" smtClean="0">
                <a:latin typeface="Times New Roman" panose="02020603050405020304" pitchFamily="18" charset="0"/>
                <a:cs typeface="Times New Roman" panose="02020603050405020304" pitchFamily="18" charset="0"/>
              </a:rPr>
              <a:t> compromise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Modern composite theory</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Servo system theory/cybernetics in craniofacial growth</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Growth relativity hypothesis</a:t>
            </a:r>
          </a:p>
          <a:p>
            <a:pPr lvl="2">
              <a:buFont typeface="Wingdings" panose="05000000000000000000" pitchFamily="2" charset="2"/>
              <a:buChar char="Ø"/>
            </a:pPr>
            <a:r>
              <a:rPr lang="en-US" sz="1600" i="1" dirty="0" smtClean="0">
                <a:latin typeface="Times New Roman" panose="02020603050405020304" pitchFamily="18" charset="0"/>
                <a:cs typeface="Times New Roman" panose="02020603050405020304" pitchFamily="18" charset="0"/>
              </a:rPr>
              <a:t>Functional matrix hypothesis revisited</a:t>
            </a:r>
            <a:endParaRPr lang="en-US" sz="16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371600" y="1447800"/>
            <a:ext cx="1371600" cy="369332"/>
          </a:xfrm>
          <a:prstGeom prst="rect">
            <a:avLst/>
          </a:prstGeom>
          <a:noFill/>
        </p:spPr>
        <p:txBody>
          <a:bodyPr wrap="square" rtlCol="0">
            <a:spAutoFit/>
          </a:bodyPr>
          <a:lstStyle/>
          <a:p>
            <a:r>
              <a:rPr lang="en-US" b="1" u="sng" dirty="0" smtClean="0"/>
              <a:t>GROWTH :-</a:t>
            </a:r>
            <a:endParaRPr lang="en-IN" b="1" u="sng" dirty="0"/>
          </a:p>
        </p:txBody>
      </p:sp>
    </p:spTree>
    <p:extLst>
      <p:ext uri="{BB962C8B-B14F-4D97-AF65-F5344CB8AC3E}">
        <p14:creationId xmlns:p14="http://schemas.microsoft.com/office/powerpoint/2010/main" val="36881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1726304" y="2675814"/>
            <a:ext cx="6769428" cy="2738628"/>
          </a:xfrm>
        </p:spPr>
        <p:txBody>
          <a:bodyPr>
            <a:normAutofit fontScale="92500" lnSpcReduction="20000"/>
          </a:bodyPr>
          <a:lstStyle/>
          <a:p>
            <a:r>
              <a:rPr lang="en-US" dirty="0"/>
              <a:t>Textbook of Orthodontics </a:t>
            </a:r>
            <a:r>
              <a:rPr lang="en-US" dirty="0" smtClean="0"/>
              <a:t>– </a:t>
            </a:r>
            <a:r>
              <a:rPr lang="en-US" dirty="0" err="1" smtClean="0"/>
              <a:t>Gurkeerat</a:t>
            </a:r>
            <a:r>
              <a:rPr lang="en-US" dirty="0" smtClean="0"/>
              <a:t> Singh, </a:t>
            </a:r>
            <a:r>
              <a:rPr lang="en-US" dirty="0" err="1" smtClean="0"/>
              <a:t>Jaypee</a:t>
            </a:r>
            <a:r>
              <a:rPr lang="en-US" dirty="0" smtClean="0"/>
              <a:t> </a:t>
            </a:r>
            <a:r>
              <a:rPr lang="en-US" dirty="0"/>
              <a:t>Brothers; </a:t>
            </a:r>
            <a:r>
              <a:rPr lang="en-US" dirty="0" smtClean="0"/>
              <a:t>2</a:t>
            </a:r>
            <a:r>
              <a:rPr lang="en-US" baseline="30000" dirty="0" smtClean="0"/>
              <a:t>nd</a:t>
            </a:r>
            <a:r>
              <a:rPr lang="en-US" dirty="0" smtClean="0"/>
              <a:t> Edition </a:t>
            </a:r>
          </a:p>
          <a:p>
            <a:r>
              <a:rPr lang="en-US" dirty="0" smtClean="0"/>
              <a:t>Orthodontics – The Art and Science, S.I </a:t>
            </a:r>
            <a:r>
              <a:rPr lang="en-US" dirty="0" err="1" smtClean="0"/>
              <a:t>Bhalajhi</a:t>
            </a:r>
            <a:r>
              <a:rPr lang="en-US" dirty="0" smtClean="0"/>
              <a:t>, </a:t>
            </a:r>
            <a:r>
              <a:rPr lang="en-US" dirty="0" err="1" smtClean="0"/>
              <a:t>AryaMedi</a:t>
            </a:r>
            <a:r>
              <a:rPr lang="en-US" dirty="0" smtClean="0"/>
              <a:t> Publishing; 7</a:t>
            </a:r>
            <a:r>
              <a:rPr lang="en-US" baseline="30000" dirty="0" smtClean="0"/>
              <a:t>th</a:t>
            </a:r>
            <a:r>
              <a:rPr lang="en-US" dirty="0" smtClean="0"/>
              <a:t> Edition</a:t>
            </a:r>
          </a:p>
          <a:p>
            <a:r>
              <a:rPr lang="en-US" dirty="0" smtClean="0"/>
              <a:t>Textbook </a:t>
            </a:r>
            <a:r>
              <a:rPr lang="en-US" dirty="0"/>
              <a:t>of Orthodontics – Sridhar </a:t>
            </a:r>
            <a:r>
              <a:rPr lang="en-US" dirty="0" err="1"/>
              <a:t>Premkumar</a:t>
            </a:r>
            <a:r>
              <a:rPr lang="en-US" dirty="0"/>
              <a:t>, </a:t>
            </a:r>
            <a:r>
              <a:rPr lang="en-US" dirty="0" smtClean="0"/>
              <a:t>Elsevier; 1</a:t>
            </a:r>
            <a:r>
              <a:rPr lang="en-US" baseline="30000" dirty="0" smtClean="0"/>
              <a:t>st</a:t>
            </a:r>
            <a:r>
              <a:rPr lang="en-US" dirty="0" smtClean="0"/>
              <a:t> Edition</a:t>
            </a:r>
          </a:p>
          <a:p>
            <a:r>
              <a:rPr lang="en-US" dirty="0"/>
              <a:t>Orthodontics: Diagnosis and Management of Malocclusion and </a:t>
            </a:r>
            <a:r>
              <a:rPr lang="en-US" dirty="0" err="1"/>
              <a:t>Dentofacial</a:t>
            </a:r>
            <a:r>
              <a:rPr lang="en-US" dirty="0"/>
              <a:t> </a:t>
            </a:r>
            <a:r>
              <a:rPr lang="en-US" dirty="0" smtClean="0"/>
              <a:t>Deformities – O.P </a:t>
            </a:r>
            <a:r>
              <a:rPr lang="en-US" dirty="0" err="1" smtClean="0"/>
              <a:t>Kharbanda</a:t>
            </a:r>
            <a:r>
              <a:rPr lang="en-US" dirty="0" smtClean="0"/>
              <a:t>, Elsevier; 1</a:t>
            </a:r>
            <a:r>
              <a:rPr lang="en-US" baseline="30000" dirty="0" smtClean="0"/>
              <a:t>st</a:t>
            </a:r>
            <a:r>
              <a:rPr lang="en-US" dirty="0" smtClean="0"/>
              <a:t> Edition</a:t>
            </a:r>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463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424182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31168"/>
          </a:xfrm>
        </p:spPr>
        <p:txBody>
          <a:bodyPr>
            <a:normAutofit fontScale="90000"/>
          </a:bodyPr>
          <a:lstStyle/>
          <a:p>
            <a:r>
              <a:rPr lang="en-US" dirty="0"/>
              <a:t>	</a:t>
            </a:r>
            <a:r>
              <a:rPr lang="en-US" sz="4400" b="1" i="1" u="sng" dirty="0">
                <a:latin typeface="Times New Roman" panose="02020603050405020304" pitchFamily="18" charset="0"/>
                <a:cs typeface="Times New Roman" panose="02020603050405020304" pitchFamily="18" charset="0"/>
              </a:rPr>
              <a:t>Introduction</a:t>
            </a:r>
            <a:r>
              <a:rPr lang="en-US" sz="5300" b="1" i="1" u="sng"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899592" y="1484784"/>
            <a:ext cx="6347714" cy="5184576"/>
          </a:xfrm>
        </p:spPr>
        <p:txBody>
          <a:bodyPr>
            <a:normAutofit/>
          </a:bodyPr>
          <a:lstStyle/>
          <a:p>
            <a:r>
              <a:rPr lang="en-US" sz="2000" dirty="0">
                <a:latin typeface="Times New Roman" panose="02020603050405020304" pitchFamily="18" charset="0"/>
                <a:cs typeface="Times New Roman" panose="02020603050405020304" pitchFamily="18" charset="0"/>
              </a:rPr>
              <a:t>It is truism that growth is strongly influenced by genetic factors, but it also can be significantly affected by the  environment in the form of nutritional status. Degree of physical activity, health or illness, and a number of similar factors.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Since a major part of the need for orthodontic treatment is created by disproportionate growth of the jaws, in order to understand the etiologic processes of malocclusion and </a:t>
            </a:r>
            <a:r>
              <a:rPr lang="en-US" sz="2000" dirty="0" err="1">
                <a:latin typeface="Times New Roman" panose="02020603050405020304" pitchFamily="18" charset="0"/>
                <a:cs typeface="Times New Roman" panose="02020603050405020304" pitchFamily="18" charset="0"/>
              </a:rPr>
              <a:t>dentofacial</a:t>
            </a:r>
            <a:r>
              <a:rPr lang="en-US" sz="2000" dirty="0">
                <a:latin typeface="Times New Roman" panose="02020603050405020304" pitchFamily="18" charset="0"/>
                <a:cs typeface="Times New Roman" panose="02020603050405020304" pitchFamily="18" charset="0"/>
              </a:rPr>
              <a:t> deformity, it is necessary to learn how facial growth is influenced and controlled. </a:t>
            </a:r>
          </a:p>
        </p:txBody>
      </p:sp>
    </p:spTree>
    <p:extLst>
      <p:ext uri="{BB962C8B-B14F-4D97-AF65-F5344CB8AC3E}">
        <p14:creationId xmlns:p14="http://schemas.microsoft.com/office/powerpoint/2010/main" val="326242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188640"/>
            <a:ext cx="6347713" cy="936104"/>
          </a:xfrm>
        </p:spPr>
        <p:txBody>
          <a:bodyPr>
            <a:normAutofit/>
          </a:bodyPr>
          <a:lstStyle/>
          <a:p>
            <a:r>
              <a:rPr lang="en-US" sz="4000" dirty="0">
                <a:latin typeface="Times New Roman" panose="02020603050405020304" pitchFamily="18" charset="0"/>
                <a:cs typeface="Times New Roman" panose="02020603050405020304" pitchFamily="18" charset="0"/>
              </a:rPr>
              <a:t>Growth: Some Definitions</a:t>
            </a:r>
            <a:endParaRPr lang="en-IN" sz="4000"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766424"/>
              </p:ext>
            </p:extLst>
          </p:nvPr>
        </p:nvGraphicFramePr>
        <p:xfrm>
          <a:off x="683568" y="1412776"/>
          <a:ext cx="6984775"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46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986736" cy="1320800"/>
          </a:xfrm>
        </p:spPr>
        <p:txBody>
          <a:bodyPr>
            <a:noAutofit/>
          </a:bodyPr>
          <a:lstStyle/>
          <a:p>
            <a:r>
              <a:rPr lang="en-IN" dirty="0">
                <a:latin typeface="Times New Roman" panose="02020603050405020304" pitchFamily="18" charset="0"/>
                <a:cs typeface="Times New Roman" panose="02020603050405020304" pitchFamily="18" charset="0"/>
              </a:rPr>
              <a:t>Remodelling Theory of Craniofacial Growth (Brash 1930)</a:t>
            </a:r>
          </a:p>
        </p:txBody>
      </p:sp>
      <p:sp>
        <p:nvSpPr>
          <p:cNvPr id="3" name="Content Placeholder 2"/>
          <p:cNvSpPr>
            <a:spLocks noGrp="1"/>
          </p:cNvSpPr>
          <p:nvPr>
            <p:ph sz="half" idx="1"/>
          </p:nvPr>
        </p:nvSpPr>
        <p:spPr>
          <a:xfrm>
            <a:off x="498311" y="1930400"/>
            <a:ext cx="7209313" cy="4265411"/>
          </a:xfrm>
        </p:spPr>
        <p:txBody>
          <a:bodyPr>
            <a:normAutofit/>
          </a:bodyPr>
          <a:lstStyle/>
          <a:p>
            <a:pPr marL="114300" indent="0">
              <a:buNone/>
            </a:pPr>
            <a:r>
              <a:rPr lang="en-IN" sz="2400" b="1" dirty="0">
                <a:solidFill>
                  <a:schemeClr val="accent5"/>
                </a:solidFill>
                <a:latin typeface="Times New Roman" panose="02020603050405020304" pitchFamily="18" charset="0"/>
                <a:cs typeface="Times New Roman" panose="02020603050405020304" pitchFamily="18" charset="0"/>
              </a:rPr>
              <a:t>Principal tenets:</a:t>
            </a:r>
          </a:p>
          <a:p>
            <a:r>
              <a:rPr lang="en-IN" sz="2000" b="1" i="1" dirty="0">
                <a:solidFill>
                  <a:schemeClr val="accent5">
                    <a:lumMod val="60000"/>
                    <a:lumOff val="40000"/>
                  </a:schemeClr>
                </a:solidFill>
                <a:latin typeface="Times New Roman" panose="02020603050405020304" pitchFamily="18" charset="0"/>
                <a:cs typeface="Times New Roman" panose="02020603050405020304" pitchFamily="18" charset="0"/>
              </a:rPr>
              <a:t>Bone only grows appositionally at surfaces</a:t>
            </a:r>
          </a:p>
          <a:p>
            <a:r>
              <a:rPr lang="en-IN" sz="2000" i="1" dirty="0">
                <a:solidFill>
                  <a:schemeClr val="accent5">
                    <a:lumMod val="75000"/>
                  </a:schemeClr>
                </a:solidFill>
                <a:latin typeface="Times New Roman" panose="02020603050405020304" pitchFamily="18" charset="0"/>
                <a:cs typeface="Times New Roman" panose="02020603050405020304" pitchFamily="18" charset="0"/>
              </a:rPr>
              <a:t>Growth of the jaws </a:t>
            </a:r>
            <a:r>
              <a:rPr lang="en-IN" sz="2000" dirty="0">
                <a:latin typeface="Times New Roman" panose="02020603050405020304" pitchFamily="18" charset="0"/>
                <a:cs typeface="Times New Roman" panose="02020603050405020304" pitchFamily="18" charset="0"/>
              </a:rPr>
              <a:t>: by deposition at posterior surfaces of maxilla and mandible called as “Hunterian” growth of the jaws. </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6096" y="3512243"/>
            <a:ext cx="2457450" cy="1857375"/>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513" y="4008582"/>
            <a:ext cx="2943423" cy="2392217"/>
          </a:xfrm>
          <a:prstGeom prst="rect">
            <a:avLst/>
          </a:prstGeom>
        </p:spPr>
      </p:pic>
    </p:spTree>
    <p:extLst>
      <p:ext uri="{BB962C8B-B14F-4D97-AF65-F5344CB8AC3E}">
        <p14:creationId xmlns:p14="http://schemas.microsoft.com/office/powerpoint/2010/main" val="219847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597" y="836712"/>
            <a:ext cx="6347713" cy="1320800"/>
          </a:xfrm>
        </p:spPr>
        <p:txBody>
          <a:bodyPr>
            <a:normAutofit fontScale="90000"/>
          </a:bodyPr>
          <a:lstStyle/>
          <a:p>
            <a:pPr lvl="1" algn="l" defTabSz="457200" rtl="0">
              <a:spcBef>
                <a:spcPct val="0"/>
              </a:spcBef>
            </a:pPr>
            <a:r>
              <a:rPr lang="en-IN" sz="2700" i="1" dirty="0" err="1">
                <a:solidFill>
                  <a:schemeClr val="accent5">
                    <a:lumMod val="75000"/>
                  </a:schemeClr>
                </a:solidFill>
                <a:latin typeface="Times New Roman" panose="02020603050405020304" pitchFamily="18" charset="0"/>
                <a:cs typeface="Times New Roman" panose="02020603050405020304" pitchFamily="18" charset="0"/>
              </a:rPr>
              <a:t>Calvarial</a:t>
            </a:r>
            <a:r>
              <a:rPr lang="en-IN" sz="2700" i="1" dirty="0">
                <a:solidFill>
                  <a:schemeClr val="accent5">
                    <a:lumMod val="75000"/>
                  </a:schemeClr>
                </a:solidFill>
                <a:latin typeface="Times New Roman" panose="02020603050405020304" pitchFamily="18" charset="0"/>
                <a:cs typeface="Times New Roman" panose="02020603050405020304" pitchFamily="18" charset="0"/>
              </a:rPr>
              <a:t> growth</a:t>
            </a:r>
            <a:r>
              <a:rPr lang="en-IN" sz="2000" dirty="0">
                <a:latin typeface="Times New Roman" panose="02020603050405020304" pitchFamily="18" charset="0"/>
                <a:cs typeface="Times New Roman" panose="02020603050405020304" pitchFamily="18" charset="0"/>
              </a:rPr>
              <a:t>: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deposition of bone on the </a:t>
            </a:r>
            <a:r>
              <a:rPr lang="en-IN" sz="2200" dirty="0" err="1">
                <a:latin typeface="Times New Roman" panose="02020603050405020304" pitchFamily="18" charset="0"/>
                <a:cs typeface="Times New Roman" panose="02020603050405020304" pitchFamily="18" charset="0"/>
              </a:rPr>
              <a:t>ectocranial</a:t>
            </a:r>
            <a:r>
              <a:rPr lang="en-IN" sz="2200" dirty="0">
                <a:latin typeface="Times New Roman" panose="02020603050405020304" pitchFamily="18" charset="0"/>
                <a:cs typeface="Times New Roman" panose="02020603050405020304" pitchFamily="18" charset="0"/>
              </a:rPr>
              <a:t> surface of the cranial vault and resorption of bone endocranially</a:t>
            </a:r>
            <a:r>
              <a:rPr lang="en-IN" sz="2000" dirty="0">
                <a:latin typeface="Times New Roman" panose="02020603050405020304" pitchFamily="18" charset="0"/>
                <a:cs typeface="Times New Roman" panose="02020603050405020304" pitchFamily="18" charset="0"/>
              </a:rPr>
              <a:t>.</a:t>
            </a:r>
            <a:br>
              <a:rPr lang="en-IN" sz="2000" dirty="0">
                <a:latin typeface="Times New Roman" panose="02020603050405020304" pitchFamily="18" charset="0"/>
                <a:cs typeface="Times New Roman" panose="02020603050405020304" pitchFamily="18" charset="0"/>
              </a:rPr>
            </a:br>
            <a:endParaRPr lang="en-US" dirty="0"/>
          </a:p>
        </p:txBody>
      </p:sp>
      <p:pic>
        <p:nvPicPr>
          <p:cNvPr id="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9495" y="2492896"/>
            <a:ext cx="3806641" cy="300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79296" y="5666448"/>
            <a:ext cx="2808312" cy="369332"/>
          </a:xfrm>
          <a:prstGeom prst="rect">
            <a:avLst/>
          </a:prstGeom>
          <a:noFill/>
        </p:spPr>
        <p:txBody>
          <a:bodyPr wrap="square" rtlCol="0">
            <a:spAutoFit/>
          </a:bodyPr>
          <a:lstStyle/>
          <a:p>
            <a:r>
              <a:rPr lang="en-US" i="1" dirty="0">
                <a:solidFill>
                  <a:srgbClr val="FF0000"/>
                </a:solidFill>
              </a:rPr>
              <a:t>Cranial vault as a model</a:t>
            </a:r>
          </a:p>
        </p:txBody>
      </p:sp>
    </p:spTree>
    <p:extLst>
      <p:ext uri="{BB962C8B-B14F-4D97-AF65-F5344CB8AC3E}">
        <p14:creationId xmlns:p14="http://schemas.microsoft.com/office/powerpoint/2010/main" val="261962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latin typeface="Times New Roman" pitchFamily="18" charset="0"/>
              </a:rPr>
              <a:t>Genetic theory (Brodie 1941) :</a:t>
            </a:r>
            <a:br>
              <a:rPr lang="en-US" b="1" dirty="0">
                <a:latin typeface="Times New Roman" pitchFamily="18" charset="0"/>
              </a:rPr>
            </a:br>
            <a:endParaRPr lang="en-IN" sz="2400" b="1" dirty="0"/>
          </a:p>
        </p:txBody>
      </p:sp>
      <p:sp>
        <p:nvSpPr>
          <p:cNvPr id="3" name="Content Placeholder 2"/>
          <p:cNvSpPr>
            <a:spLocks noGrp="1"/>
          </p:cNvSpPr>
          <p:nvPr>
            <p:ph idx="1"/>
          </p:nvPr>
        </p:nvSpPr>
        <p:spPr>
          <a:xfrm>
            <a:off x="609599" y="1484784"/>
            <a:ext cx="6347714" cy="4556579"/>
          </a:xfrm>
        </p:spPr>
        <p:txBody>
          <a:bodyPr>
            <a:normAutofit/>
          </a:bodyPr>
          <a:lstStyle/>
          <a:p>
            <a:r>
              <a:rPr lang="en-US" sz="2400" dirty="0">
                <a:latin typeface="Times New Roman" panose="02020603050405020304" pitchFamily="18" charset="0"/>
                <a:cs typeface="Times New Roman" panose="02020603050405020304" pitchFamily="18" charset="0"/>
              </a:rPr>
              <a:t>This theory simply states that genes determine and control the whole process of craniofacial growth.</a:t>
            </a:r>
          </a:p>
          <a:p>
            <a:r>
              <a:rPr lang="en-US" sz="2400" dirty="0">
                <a:latin typeface="Times New Roman" panose="02020603050405020304" pitchFamily="18" charset="0"/>
                <a:cs typeface="Times New Roman" panose="02020603050405020304" pitchFamily="18" charset="0"/>
              </a:rPr>
              <a:t>Genetic concept suggests that the genes supply al the information in growth and development.</a:t>
            </a:r>
          </a:p>
          <a:p>
            <a:r>
              <a:rPr lang="en-US" sz="2400" dirty="0">
                <a:latin typeface="Times New Roman" panose="02020603050405020304" pitchFamily="18" charset="0"/>
                <a:cs typeface="Times New Roman" panose="02020603050405020304" pitchFamily="18" charset="0"/>
              </a:rPr>
              <a:t>This originated with classical Mendelian genetics.</a:t>
            </a:r>
          </a:p>
        </p:txBody>
      </p:sp>
      <p:pic>
        <p:nvPicPr>
          <p:cNvPr id="1026" name="Picture 2" descr="Image result for dna and g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130" y="4509120"/>
            <a:ext cx="520065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7128792" cy="5040560"/>
          </a:xfrm>
        </p:spPr>
        <p:txBody>
          <a:bodyPr>
            <a:normAutofit/>
          </a:bodyPr>
          <a:lstStyle/>
          <a:p>
            <a:r>
              <a:rPr lang="en-US" sz="2400" dirty="0">
                <a:latin typeface="Times New Roman" panose="02020603050405020304" pitchFamily="18" charset="0"/>
                <a:cs typeface="Times New Roman" panose="02020603050405020304" pitchFamily="18" charset="0"/>
              </a:rPr>
              <a:t>But it failed in understanding the mechanism by which the traits are transmitted at that time.</a:t>
            </a:r>
          </a:p>
          <a:p>
            <a:r>
              <a:rPr lang="en-US" sz="2400" dirty="0">
                <a:latin typeface="Times New Roman" panose="02020603050405020304" pitchFamily="18" charset="0"/>
                <a:cs typeface="Times New Roman" panose="02020603050405020304" pitchFamily="18" charset="0"/>
              </a:rPr>
              <a:t>It did not take into account the effects of environment in growth.</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Later with the blending of data from vertebral paleontology created the Neo-Darwinism synthesis which is currently accepted paradigm of phylogenetic regulation.</a:t>
            </a:r>
          </a:p>
        </p:txBody>
      </p:sp>
    </p:spTree>
    <p:extLst>
      <p:ext uri="{BB962C8B-B14F-4D97-AF65-F5344CB8AC3E}">
        <p14:creationId xmlns:p14="http://schemas.microsoft.com/office/powerpoint/2010/main" val="218526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9989</TotalTime>
  <Words>1733</Words>
  <Application>Microsoft Office PowerPoint</Application>
  <PresentationFormat>On-screen Show (4:3)</PresentationFormat>
  <Paragraphs>206</Paragraphs>
  <Slides>39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Algerian</vt:lpstr>
      <vt:lpstr>Arial</vt:lpstr>
      <vt:lpstr>Book Antiqua</vt:lpstr>
      <vt:lpstr>Calibri</vt:lpstr>
      <vt:lpstr>Calibri Light</vt:lpstr>
      <vt:lpstr>Times New Roman</vt:lpstr>
      <vt:lpstr>Wingdings</vt:lpstr>
      <vt:lpstr>Office Theme</vt:lpstr>
      <vt:lpstr>PowerPoint Presentation</vt:lpstr>
      <vt:lpstr>Specific learning Objectives </vt:lpstr>
      <vt:lpstr> CONTENTS :</vt:lpstr>
      <vt:lpstr> Introduction :</vt:lpstr>
      <vt:lpstr>Growth: Some Definitions</vt:lpstr>
      <vt:lpstr>Remodelling Theory of Craniofacial Growth (Brash 1930)</vt:lpstr>
      <vt:lpstr>Calvarial growth:    deposition of bone on the ectocranial surface of the cranial vault and resorption of bone endocranially. </vt:lpstr>
      <vt:lpstr>Genetic theory (Brodie 1941) : </vt:lpstr>
      <vt:lpstr>PowerPoint Presentation</vt:lpstr>
      <vt:lpstr>PowerPoint Presentation</vt:lpstr>
      <vt:lpstr>The Sutural Theory (Sicher and Weinnman 1952)</vt:lpstr>
      <vt:lpstr>PowerPoint Presentation</vt:lpstr>
      <vt:lpstr>…</vt:lpstr>
      <vt:lpstr>PowerPoint Presentation</vt:lpstr>
      <vt:lpstr>PowerPoint Presentation</vt:lpstr>
      <vt:lpstr>PowerPoint Presentation</vt:lpstr>
      <vt:lpstr>PowerPoint Presentation</vt:lpstr>
      <vt:lpstr>Points against Sutural Theory</vt:lpstr>
      <vt:lpstr>PowerPoint Presentation</vt:lpstr>
      <vt:lpstr>Cartilaginous Theory (Scott)</vt:lpstr>
      <vt:lpstr>PowerPoint Presentation</vt:lpstr>
      <vt:lpstr>PowerPoint Presentation</vt:lpstr>
      <vt:lpstr>PowerPoint Presentation</vt:lpstr>
      <vt:lpstr>PowerPoint Presentation</vt:lpstr>
      <vt:lpstr>PowerPoint Presentation</vt:lpstr>
      <vt:lpstr>Evidences supporting the theory:</vt:lpstr>
      <vt:lpstr>Evidence against the theory</vt:lpstr>
      <vt:lpstr>Conclusion :</vt:lpstr>
      <vt:lpstr>TRANSMISSION OF FUNCTIONAL STIMULUS TO THE  BONE -       NEUROTROPHISM</vt:lpstr>
      <vt:lpstr>PowerPoint Presentation</vt:lpstr>
      <vt:lpstr>Types of Neurotrophism:  </vt:lpstr>
      <vt:lpstr>PowerPoint Presentation</vt:lpstr>
      <vt:lpstr>PowerPoint Presentation</vt:lpstr>
      <vt:lpstr>PowerPoint Presentation</vt:lpstr>
      <vt:lpstr>PowerPoint Presentation</vt:lpstr>
      <vt:lpstr>Conclusion For Theories Of Growth :</vt:lpstr>
      <vt:lpstr>SUMMARY</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Growth</dc:title>
  <dc:creator>Roez</dc:creator>
  <cp:lastModifiedBy>Gaurav Agrawal</cp:lastModifiedBy>
  <cp:revision>372</cp:revision>
  <dcterms:created xsi:type="dcterms:W3CDTF">2011-07-25T17:26:21Z</dcterms:created>
  <dcterms:modified xsi:type="dcterms:W3CDTF">2022-08-28T05:29:14Z</dcterms:modified>
</cp:coreProperties>
</file>